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85" r:id="rId3"/>
    <p:sldId id="2134804105" r:id="rId4"/>
    <p:sldId id="2134804110" r:id="rId5"/>
    <p:sldId id="289" r:id="rId6"/>
    <p:sldId id="2134804103" r:id="rId7"/>
    <p:sldId id="2134804096" r:id="rId8"/>
    <p:sldId id="2134804088" r:id="rId9"/>
    <p:sldId id="2134804109" r:id="rId10"/>
    <p:sldId id="2134804112" r:id="rId11"/>
    <p:sldId id="2134804111" r:id="rId12"/>
    <p:sldId id="2134804102" r:id="rId13"/>
    <p:sldId id="319" r:id="rId14"/>
    <p:sldId id="321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2556B3"/>
    <a:srgbClr val="FF9A06"/>
    <a:srgbClr val="317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18"/>
    <p:restoredTop sz="93997"/>
  </p:normalViewPr>
  <p:slideViewPr>
    <p:cSldViewPr snapToGrid="0">
      <p:cViewPr varScale="1">
        <p:scale>
          <a:sx n="105" d="100"/>
          <a:sy n="105" d="100"/>
        </p:scale>
        <p:origin x="24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70" d="100"/>
          <a:sy n="170" d="100"/>
        </p:scale>
        <p:origin x="537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6474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8107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Day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Delivery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4215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Day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Delivery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67669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57213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2354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8f290eae2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8f290eae2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203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BC6F5-8C45-8846-B647-7A508D72B344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952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英文logo.png" descr="英文logo.png">
            <a:extLst>
              <a:ext uri="{FF2B5EF4-FFF2-40B4-BE49-F238E27FC236}">
                <a16:creationId xmlns:a16="http://schemas.microsoft.com/office/drawing/2014/main" id="{C71CD7DD-040A-A104-CF51-A0BD733DEA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14029" y="701766"/>
            <a:ext cx="3241827" cy="4107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幻灯片编号">
            <a:extLst>
              <a:ext uri="{FF2B5EF4-FFF2-40B4-BE49-F238E27FC236}">
                <a16:creationId xmlns:a16="http://schemas.microsoft.com/office/drawing/2014/main" id="{1521D501-0AE3-4292-2DB5-EE4143A7AD3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70579" y="13088883"/>
            <a:ext cx="439180" cy="436761"/>
          </a:xfrm>
          <a:prstGeom prst="rect">
            <a:avLst/>
          </a:prstGeom>
        </p:spPr>
        <p:txBody>
          <a:bodyPr lIns="57850" tIns="57850" rIns="57850" bIns="57850" anchor="t"/>
          <a:lstStyle>
            <a:lvl1pPr algn="ctr" defTabSz="940443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58BC-BA47-87B2-6EE2-4508668B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5C684-077A-4465-555F-78CE00BFC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84B68-2358-4EC3-7B29-706940F4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E783-8EDD-2E4F-9080-069B037417B5}" type="datetimeFigureOut">
              <a:rPr lang="en-CN" smtClean="0"/>
              <a:t>2023/2/9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78DA-BC98-0E4D-809C-A88B6546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3ED5B-8638-D853-F277-76FD7A25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C47A41D9-A294-1941-B4C3-79A823E1E3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906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367ABC-6B98-70FB-F9BE-CE4527810D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Graphic 2" descr="Graphic 2">
            <a:extLst>
              <a:ext uri="{FF2B5EF4-FFF2-40B4-BE49-F238E27FC236}">
                <a16:creationId xmlns:a16="http://schemas.microsoft.com/office/drawing/2014/main" id="{F39E8D56-C292-84CA-26B7-01D448865C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77793"/>
          <a:stretch>
            <a:fillRect/>
          </a:stretch>
        </p:blipFill>
        <p:spPr>
          <a:xfrm>
            <a:off x="20250234" y="701731"/>
            <a:ext cx="3365741" cy="41080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幻灯片编号">
            <a:extLst>
              <a:ext uri="{FF2B5EF4-FFF2-40B4-BE49-F238E27FC236}">
                <a16:creationId xmlns:a16="http://schemas.microsoft.com/office/drawing/2014/main" id="{4593CB00-B150-4F56-53D5-8CAAF98BD2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70579" y="13088883"/>
            <a:ext cx="439180" cy="436761"/>
          </a:xfrm>
          <a:prstGeom prst="rect">
            <a:avLst/>
          </a:prstGeom>
        </p:spPr>
        <p:txBody>
          <a:bodyPr lIns="57850" tIns="57850" rIns="57850" bIns="57850" anchor="t"/>
          <a:lstStyle>
            <a:lvl1pPr algn="ctr" defTabSz="940443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36.png"/><Relationship Id="rId4" Type="http://schemas.openxmlformats.org/officeDocument/2006/relationships/image" Target="../media/image54.png"/><Relationship Id="rId9" Type="http://schemas.openxmlformats.org/officeDocument/2006/relationships/hyperlink" Target="https://github.com/kubevela/kubevela/tree/master/vela-templates/definitions/internal/workflowste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1.jpeg"/><Relationship Id="rId3" Type="http://schemas.openxmlformats.org/officeDocument/2006/relationships/image" Target="../media/image67.png"/><Relationship Id="rId7" Type="http://schemas.openxmlformats.org/officeDocument/2006/relationships/image" Target="../media/image5.png"/><Relationship Id="rId12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9.png"/><Relationship Id="rId5" Type="http://schemas.openxmlformats.org/officeDocument/2006/relationships/image" Target="../media/image69.png"/><Relationship Id="rId15" Type="http://schemas.openxmlformats.org/officeDocument/2006/relationships/image" Target="../media/image73.png"/><Relationship Id="rId10" Type="http://schemas.openxmlformats.org/officeDocument/2006/relationships/image" Target="../media/image8.jpg"/><Relationship Id="rId4" Type="http://schemas.openxmlformats.org/officeDocument/2006/relationships/image" Target="../media/image68.png"/><Relationship Id="rId9" Type="http://schemas.openxmlformats.org/officeDocument/2006/relationships/image" Target="../media/image7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thenewstack.io/how-intuits-platform-engineering-team-chose-an-app-defini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am.dev/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png"/><Relationship Id="rId1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19.tiff"/><Relationship Id="rId17" Type="http://schemas.openxmlformats.org/officeDocument/2006/relationships/image" Target="../media/image47.png"/><Relationship Id="rId2" Type="http://schemas.openxmlformats.org/officeDocument/2006/relationships/image" Target="../media/image38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4.png"/><Relationship Id="rId5" Type="http://schemas.openxmlformats.org/officeDocument/2006/relationships/image" Target="../media/image41.png"/><Relationship Id="rId15" Type="http://schemas.openxmlformats.org/officeDocument/2006/relationships/image" Target="../media/image45.png"/><Relationship Id="rId10" Type="http://schemas.openxmlformats.org/officeDocument/2006/relationships/image" Target="../media/image44.svg"/><Relationship Id="rId19" Type="http://schemas.openxmlformats.org/officeDocument/2006/relationships/hyperlink" Target="https://github.com/kubevela/catalog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libaba Cloud PPT Headline"/>
          <p:cNvSpPr txBox="1"/>
          <p:nvPr/>
        </p:nvSpPr>
        <p:spPr>
          <a:xfrm>
            <a:off x="2138780" y="5266889"/>
            <a:ext cx="20106466" cy="1757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10000" spc="200">
                <a:solidFill>
                  <a:srgbClr val="FFFFFF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CN" sz="9600" dirty="0"/>
              <a:t>KubeVela</a:t>
            </a:r>
            <a:r>
              <a:rPr lang="en-CN" sz="6000" dirty="0"/>
              <a:t>: Make shipping applications more enjoyable</a:t>
            </a:r>
            <a:endParaRPr sz="6000" dirty="0"/>
          </a:p>
        </p:txBody>
      </p:sp>
      <p:sp>
        <p:nvSpPr>
          <p:cNvPr id="129" name="Signature and Data"/>
          <p:cNvSpPr txBox="1"/>
          <p:nvPr/>
        </p:nvSpPr>
        <p:spPr>
          <a:xfrm>
            <a:off x="18845020" y="8204532"/>
            <a:ext cx="3400226" cy="1161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000" spc="79">
                <a:solidFill>
                  <a:srgbClr val="FFFFFF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 err="1"/>
              <a:t>KubeVela</a:t>
            </a:r>
            <a:r>
              <a:rPr lang="en-US" dirty="0"/>
              <a:t> team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例:云上驱动新未来">
            <a:extLst>
              <a:ext uri="{FF2B5EF4-FFF2-40B4-BE49-F238E27FC236}">
                <a16:creationId xmlns:a16="http://schemas.microsoft.com/office/drawing/2014/main" id="{66D6013B-474E-A641-96FD-BAD327C4D22E}"/>
              </a:ext>
            </a:extLst>
          </p:cNvPr>
          <p:cNvSpPr txBox="1"/>
          <p:nvPr/>
        </p:nvSpPr>
        <p:spPr>
          <a:xfrm>
            <a:off x="555987" y="904832"/>
            <a:ext cx="22851252" cy="1537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78" tIns="22578" rIns="22578" bIns="22578"/>
          <a:lstStyle>
            <a:lvl1pPr defTabSz="366888">
              <a:defRPr sz="8000">
                <a:solidFill>
                  <a:srgbClr val="53585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r>
              <a:rPr lang="en-CN" altLang="zh-CN" sz="4400" dirty="0"/>
              <a:t>How</a:t>
            </a:r>
            <a:r>
              <a:rPr lang="zh-CN" altLang="en-US" sz="4400" dirty="0"/>
              <a:t> </a:t>
            </a:r>
            <a:r>
              <a:rPr lang="en-US" altLang="zh-CN" sz="4400" dirty="0"/>
              <a:t>CUE</a:t>
            </a:r>
            <a:r>
              <a:rPr lang="zh-CN" altLang="en-US" sz="4400" dirty="0"/>
              <a:t> </a:t>
            </a:r>
            <a:r>
              <a:rPr lang="en-US" altLang="zh-CN" sz="4400" dirty="0"/>
              <a:t>works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 err="1"/>
              <a:t>KubeVela</a:t>
            </a:r>
            <a:r>
              <a:rPr lang="en-US" altLang="zh-CN" sz="4400" dirty="0"/>
              <a:t>?</a:t>
            </a:r>
            <a:r>
              <a:rPr lang="zh-CN" altLang="en-US" sz="4400" dirty="0"/>
              <a:t>  </a:t>
            </a:r>
            <a:r>
              <a:rPr lang="en-US" altLang="zh-CN" sz="6600" b="1" dirty="0"/>
              <a:t>Program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your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Workflow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Step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in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CUE</a:t>
            </a:r>
            <a:endParaRPr lang="ja-JP" altLang="en-US" sz="6600" b="1"/>
          </a:p>
        </p:txBody>
      </p:sp>
      <p:cxnSp>
        <p:nvCxnSpPr>
          <p:cNvPr id="2" name="肘形连接符 940">
            <a:extLst>
              <a:ext uri="{FF2B5EF4-FFF2-40B4-BE49-F238E27FC236}">
                <a16:creationId xmlns:a16="http://schemas.microsoft.com/office/drawing/2014/main" id="{6DDF2E18-73DE-C874-5C30-A30388590FFF}"/>
              </a:ext>
            </a:extLst>
          </p:cNvPr>
          <p:cNvCxnSpPr>
            <a:cxnSpLocks/>
            <a:stCxn id="7" idx="0"/>
            <a:endCxn id="1030" idx="0"/>
          </p:cNvCxnSpPr>
          <p:nvPr/>
        </p:nvCxnSpPr>
        <p:spPr>
          <a:xfrm rot="5400000" flipH="1" flipV="1">
            <a:off x="18750055" y="1145170"/>
            <a:ext cx="52747" cy="7757444"/>
          </a:xfrm>
          <a:prstGeom prst="bentConnector3">
            <a:avLst>
              <a:gd name="adj1" fmla="val 533390"/>
            </a:avLst>
          </a:prstGeom>
          <a:noFill/>
          <a:ln w="44450" cap="flat">
            <a:solidFill>
              <a:srgbClr val="C00000"/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" name="组合 787">
            <a:extLst>
              <a:ext uri="{FF2B5EF4-FFF2-40B4-BE49-F238E27FC236}">
                <a16:creationId xmlns:a16="http://schemas.microsoft.com/office/drawing/2014/main" id="{4572A72A-8171-3098-4280-4B875C415CC9}"/>
              </a:ext>
            </a:extLst>
          </p:cNvPr>
          <p:cNvGrpSpPr/>
          <p:nvPr/>
        </p:nvGrpSpPr>
        <p:grpSpPr>
          <a:xfrm>
            <a:off x="13278818" y="5050265"/>
            <a:ext cx="3237776" cy="658336"/>
            <a:chOff x="2233246" y="5341038"/>
            <a:chExt cx="2409092" cy="1029283"/>
          </a:xfrm>
          <a:solidFill>
            <a:srgbClr val="FFFFFF"/>
          </a:solidFill>
        </p:grpSpPr>
        <p:sp>
          <p:nvSpPr>
            <p:cNvPr id="7" name="圆角矩形 788">
              <a:extLst>
                <a:ext uri="{FF2B5EF4-FFF2-40B4-BE49-F238E27FC236}">
                  <a16:creationId xmlns:a16="http://schemas.microsoft.com/office/drawing/2014/main" id="{674150C2-BD04-A9EC-6C89-66BF55544036}"/>
                </a:ext>
              </a:extLst>
            </p:cNvPr>
            <p:cNvSpPr/>
            <p:nvPr/>
          </p:nvSpPr>
          <p:spPr>
            <a:xfrm>
              <a:off x="2233246" y="5341038"/>
              <a:ext cx="2409092" cy="1029283"/>
            </a:xfrm>
            <a:prstGeom prst="roundRect">
              <a:avLst/>
            </a:prstGeom>
            <a:grpFill/>
            <a:ln w="41275" cap="flat">
              <a:solidFill>
                <a:srgbClr val="FFC000"/>
              </a:solidFill>
              <a:prstDash val="lgDash"/>
              <a:miter lim="4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91306"/>
                        <a:gd name="connsiteY0" fmla="*/ 116223 h 697327"/>
                        <a:gd name="connsiteX1" fmla="*/ 116223 w 2191306"/>
                        <a:gd name="connsiteY1" fmla="*/ 0 h 697327"/>
                        <a:gd name="connsiteX2" fmla="*/ 625527 w 2191306"/>
                        <a:gd name="connsiteY2" fmla="*/ 0 h 697327"/>
                        <a:gd name="connsiteX3" fmla="*/ 1076064 w 2191306"/>
                        <a:gd name="connsiteY3" fmla="*/ 0 h 697327"/>
                        <a:gd name="connsiteX4" fmla="*/ 1604957 w 2191306"/>
                        <a:gd name="connsiteY4" fmla="*/ 0 h 697327"/>
                        <a:gd name="connsiteX5" fmla="*/ 2075083 w 2191306"/>
                        <a:gd name="connsiteY5" fmla="*/ 0 h 697327"/>
                        <a:gd name="connsiteX6" fmla="*/ 2191306 w 2191306"/>
                        <a:gd name="connsiteY6" fmla="*/ 116223 h 697327"/>
                        <a:gd name="connsiteX7" fmla="*/ 2191306 w 2191306"/>
                        <a:gd name="connsiteY7" fmla="*/ 581104 h 697327"/>
                        <a:gd name="connsiteX8" fmla="*/ 2075083 w 2191306"/>
                        <a:gd name="connsiteY8" fmla="*/ 697327 h 697327"/>
                        <a:gd name="connsiteX9" fmla="*/ 1546191 w 2191306"/>
                        <a:gd name="connsiteY9" fmla="*/ 697327 h 697327"/>
                        <a:gd name="connsiteX10" fmla="*/ 1036887 w 2191306"/>
                        <a:gd name="connsiteY10" fmla="*/ 697327 h 697327"/>
                        <a:gd name="connsiteX11" fmla="*/ 586349 w 2191306"/>
                        <a:gd name="connsiteY11" fmla="*/ 697327 h 697327"/>
                        <a:gd name="connsiteX12" fmla="*/ 116223 w 2191306"/>
                        <a:gd name="connsiteY12" fmla="*/ 697327 h 697327"/>
                        <a:gd name="connsiteX13" fmla="*/ 0 w 2191306"/>
                        <a:gd name="connsiteY13" fmla="*/ 581104 h 697327"/>
                        <a:gd name="connsiteX14" fmla="*/ 0 w 2191306"/>
                        <a:gd name="connsiteY14" fmla="*/ 116223 h 69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191306" h="697327" fill="none" extrusionOk="0">
                          <a:moveTo>
                            <a:pt x="0" y="116223"/>
                          </a:moveTo>
                          <a:cubicBezTo>
                            <a:pt x="-1263" y="49460"/>
                            <a:pt x="53376" y="-18142"/>
                            <a:pt x="116223" y="0"/>
                          </a:cubicBezTo>
                          <a:cubicBezTo>
                            <a:pt x="233385" y="-36795"/>
                            <a:pt x="459875" y="2490"/>
                            <a:pt x="625527" y="0"/>
                          </a:cubicBezTo>
                          <a:cubicBezTo>
                            <a:pt x="791179" y="-2490"/>
                            <a:pt x="967796" y="35789"/>
                            <a:pt x="1076064" y="0"/>
                          </a:cubicBezTo>
                          <a:cubicBezTo>
                            <a:pt x="1184332" y="-35789"/>
                            <a:pt x="1374645" y="44307"/>
                            <a:pt x="1604957" y="0"/>
                          </a:cubicBezTo>
                          <a:cubicBezTo>
                            <a:pt x="1835269" y="-44307"/>
                            <a:pt x="1884096" y="39965"/>
                            <a:pt x="2075083" y="0"/>
                          </a:cubicBezTo>
                          <a:cubicBezTo>
                            <a:pt x="2143813" y="8993"/>
                            <a:pt x="2177690" y="59216"/>
                            <a:pt x="2191306" y="116223"/>
                          </a:cubicBezTo>
                          <a:cubicBezTo>
                            <a:pt x="2221274" y="295960"/>
                            <a:pt x="2184167" y="352803"/>
                            <a:pt x="2191306" y="581104"/>
                          </a:cubicBezTo>
                          <a:cubicBezTo>
                            <a:pt x="2193698" y="637934"/>
                            <a:pt x="2145990" y="704592"/>
                            <a:pt x="2075083" y="697327"/>
                          </a:cubicBezTo>
                          <a:cubicBezTo>
                            <a:pt x="1877350" y="759001"/>
                            <a:pt x="1744192" y="638958"/>
                            <a:pt x="1546191" y="697327"/>
                          </a:cubicBezTo>
                          <a:cubicBezTo>
                            <a:pt x="1348190" y="755696"/>
                            <a:pt x="1150523" y="663491"/>
                            <a:pt x="1036887" y="697327"/>
                          </a:cubicBezTo>
                          <a:cubicBezTo>
                            <a:pt x="923251" y="731163"/>
                            <a:pt x="711030" y="654084"/>
                            <a:pt x="586349" y="697327"/>
                          </a:cubicBezTo>
                          <a:cubicBezTo>
                            <a:pt x="461668" y="740570"/>
                            <a:pt x="319143" y="686080"/>
                            <a:pt x="116223" y="697327"/>
                          </a:cubicBezTo>
                          <a:cubicBezTo>
                            <a:pt x="40067" y="709442"/>
                            <a:pt x="-5377" y="656799"/>
                            <a:pt x="0" y="581104"/>
                          </a:cubicBezTo>
                          <a:cubicBezTo>
                            <a:pt x="-43218" y="411373"/>
                            <a:pt x="40835" y="275268"/>
                            <a:pt x="0" y="116223"/>
                          </a:cubicBezTo>
                          <a:close/>
                        </a:path>
                        <a:path w="2191306" h="697327" stroke="0" extrusionOk="0">
                          <a:moveTo>
                            <a:pt x="0" y="116223"/>
                          </a:moveTo>
                          <a:cubicBezTo>
                            <a:pt x="-12978" y="44030"/>
                            <a:pt x="48930" y="1165"/>
                            <a:pt x="116223" y="0"/>
                          </a:cubicBezTo>
                          <a:cubicBezTo>
                            <a:pt x="312087" y="-33152"/>
                            <a:pt x="430309" y="6965"/>
                            <a:pt x="645115" y="0"/>
                          </a:cubicBezTo>
                          <a:cubicBezTo>
                            <a:pt x="859921" y="-6965"/>
                            <a:pt x="888423" y="40675"/>
                            <a:pt x="1115242" y="0"/>
                          </a:cubicBezTo>
                          <a:cubicBezTo>
                            <a:pt x="1342061" y="-40675"/>
                            <a:pt x="1352518" y="12027"/>
                            <a:pt x="1565779" y="0"/>
                          </a:cubicBezTo>
                          <a:cubicBezTo>
                            <a:pt x="1779040" y="-12027"/>
                            <a:pt x="1856715" y="7466"/>
                            <a:pt x="2075083" y="0"/>
                          </a:cubicBezTo>
                          <a:cubicBezTo>
                            <a:pt x="2141729" y="-5058"/>
                            <a:pt x="2188363" y="51584"/>
                            <a:pt x="2191306" y="116223"/>
                          </a:cubicBezTo>
                          <a:cubicBezTo>
                            <a:pt x="2232384" y="296290"/>
                            <a:pt x="2154915" y="389659"/>
                            <a:pt x="2191306" y="581104"/>
                          </a:cubicBezTo>
                          <a:cubicBezTo>
                            <a:pt x="2184458" y="656621"/>
                            <a:pt x="2133920" y="691121"/>
                            <a:pt x="2075083" y="697327"/>
                          </a:cubicBezTo>
                          <a:cubicBezTo>
                            <a:pt x="1903780" y="720511"/>
                            <a:pt x="1843316" y="695051"/>
                            <a:pt x="1624545" y="697327"/>
                          </a:cubicBezTo>
                          <a:cubicBezTo>
                            <a:pt x="1405774" y="699603"/>
                            <a:pt x="1266592" y="667572"/>
                            <a:pt x="1134830" y="697327"/>
                          </a:cubicBezTo>
                          <a:cubicBezTo>
                            <a:pt x="1003069" y="727082"/>
                            <a:pt x="819737" y="688040"/>
                            <a:pt x="664704" y="697327"/>
                          </a:cubicBezTo>
                          <a:cubicBezTo>
                            <a:pt x="509671" y="706614"/>
                            <a:pt x="363964" y="667196"/>
                            <a:pt x="116223" y="697327"/>
                          </a:cubicBezTo>
                          <a:cubicBezTo>
                            <a:pt x="58011" y="689908"/>
                            <a:pt x="-4706" y="643473"/>
                            <a:pt x="0" y="581104"/>
                          </a:cubicBezTo>
                          <a:cubicBezTo>
                            <a:pt x="-50367" y="372107"/>
                            <a:pt x="40047" y="244198"/>
                            <a:pt x="0" y="11622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8" name="文本框 789">
              <a:extLst>
                <a:ext uri="{FF2B5EF4-FFF2-40B4-BE49-F238E27FC236}">
                  <a16:creationId xmlns:a16="http://schemas.microsoft.com/office/drawing/2014/main" id="{20A937D6-3270-1D3A-2D9E-23199ACBCDA4}"/>
                </a:ext>
              </a:extLst>
            </p:cNvPr>
            <p:cNvSpPr txBox="1"/>
            <p:nvPr/>
          </p:nvSpPr>
          <p:spPr>
            <a:xfrm>
              <a:off x="2417884" y="5558933"/>
              <a:ext cx="2039816" cy="593476"/>
            </a:xfrm>
            <a:prstGeom prst="rect">
              <a:avLst/>
            </a:prstGeom>
            <a:grpFill/>
            <a:ln w="41275" cap="flat">
              <a:solidFill>
                <a:srgbClr val="FFC000"/>
              </a:solidFill>
              <a:prstDash val="lgDash"/>
              <a:miter lim="400000"/>
              <a:extLst>
                <a:ext uri="{C807C97D-BFC1-408E-A445-0C87EB9F89A2}">
                  <ask:lineSketchStyleProps xmlns:ask="http://schemas.microsoft.com/office/drawing/2018/sketchyshapes" sd="3659010720">
                    <a:custGeom>
                      <a:avLst/>
                      <a:gdLst>
                        <a:gd name="connsiteX0" fmla="*/ 0 w 1855413"/>
                        <a:gd name="connsiteY0" fmla="*/ 0 h 410369"/>
                        <a:gd name="connsiteX1" fmla="*/ 463853 w 1855413"/>
                        <a:gd name="connsiteY1" fmla="*/ 0 h 410369"/>
                        <a:gd name="connsiteX2" fmla="*/ 946261 w 1855413"/>
                        <a:gd name="connsiteY2" fmla="*/ 0 h 410369"/>
                        <a:gd name="connsiteX3" fmla="*/ 1373006 w 1855413"/>
                        <a:gd name="connsiteY3" fmla="*/ 0 h 410369"/>
                        <a:gd name="connsiteX4" fmla="*/ 1855413 w 1855413"/>
                        <a:gd name="connsiteY4" fmla="*/ 0 h 410369"/>
                        <a:gd name="connsiteX5" fmla="*/ 1855413 w 1855413"/>
                        <a:gd name="connsiteY5" fmla="*/ 410369 h 410369"/>
                        <a:gd name="connsiteX6" fmla="*/ 1410114 w 1855413"/>
                        <a:gd name="connsiteY6" fmla="*/ 410369 h 410369"/>
                        <a:gd name="connsiteX7" fmla="*/ 964815 w 1855413"/>
                        <a:gd name="connsiteY7" fmla="*/ 410369 h 410369"/>
                        <a:gd name="connsiteX8" fmla="*/ 519516 w 1855413"/>
                        <a:gd name="connsiteY8" fmla="*/ 410369 h 410369"/>
                        <a:gd name="connsiteX9" fmla="*/ 0 w 1855413"/>
                        <a:gd name="connsiteY9" fmla="*/ 410369 h 410369"/>
                        <a:gd name="connsiteX10" fmla="*/ 0 w 1855413"/>
                        <a:gd name="connsiteY10" fmla="*/ 0 h 410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855413" h="410369" fill="none" extrusionOk="0">
                          <a:moveTo>
                            <a:pt x="0" y="0"/>
                          </a:moveTo>
                          <a:cubicBezTo>
                            <a:pt x="121926" y="-1720"/>
                            <a:pt x="232599" y="15662"/>
                            <a:pt x="463853" y="0"/>
                          </a:cubicBezTo>
                          <a:cubicBezTo>
                            <a:pt x="695107" y="-15662"/>
                            <a:pt x="808655" y="49786"/>
                            <a:pt x="946261" y="0"/>
                          </a:cubicBezTo>
                          <a:cubicBezTo>
                            <a:pt x="1083867" y="-49786"/>
                            <a:pt x="1285371" y="46508"/>
                            <a:pt x="1373006" y="0"/>
                          </a:cubicBezTo>
                          <a:cubicBezTo>
                            <a:pt x="1460641" y="-46508"/>
                            <a:pt x="1639029" y="32131"/>
                            <a:pt x="1855413" y="0"/>
                          </a:cubicBezTo>
                          <a:cubicBezTo>
                            <a:pt x="1873904" y="181166"/>
                            <a:pt x="1835549" y="244796"/>
                            <a:pt x="1855413" y="410369"/>
                          </a:cubicBezTo>
                          <a:cubicBezTo>
                            <a:pt x="1637931" y="453109"/>
                            <a:pt x="1630634" y="357013"/>
                            <a:pt x="1410114" y="410369"/>
                          </a:cubicBezTo>
                          <a:cubicBezTo>
                            <a:pt x="1189594" y="463725"/>
                            <a:pt x="1149433" y="376218"/>
                            <a:pt x="964815" y="410369"/>
                          </a:cubicBezTo>
                          <a:cubicBezTo>
                            <a:pt x="780197" y="444520"/>
                            <a:pt x="735253" y="364361"/>
                            <a:pt x="519516" y="410369"/>
                          </a:cubicBezTo>
                          <a:cubicBezTo>
                            <a:pt x="303779" y="456377"/>
                            <a:pt x="238880" y="364040"/>
                            <a:pt x="0" y="410369"/>
                          </a:cubicBezTo>
                          <a:cubicBezTo>
                            <a:pt x="-38767" y="249772"/>
                            <a:pt x="37226" y="85188"/>
                            <a:pt x="0" y="0"/>
                          </a:cubicBezTo>
                          <a:close/>
                        </a:path>
                        <a:path w="1855413" h="410369" stroke="0" extrusionOk="0">
                          <a:moveTo>
                            <a:pt x="0" y="0"/>
                          </a:moveTo>
                          <a:cubicBezTo>
                            <a:pt x="157875" y="-30130"/>
                            <a:pt x="301826" y="12766"/>
                            <a:pt x="500962" y="0"/>
                          </a:cubicBezTo>
                          <a:cubicBezTo>
                            <a:pt x="700098" y="-12766"/>
                            <a:pt x="775828" y="47161"/>
                            <a:pt x="983369" y="0"/>
                          </a:cubicBezTo>
                          <a:cubicBezTo>
                            <a:pt x="1190910" y="-47161"/>
                            <a:pt x="1299000" y="42122"/>
                            <a:pt x="1428668" y="0"/>
                          </a:cubicBezTo>
                          <a:cubicBezTo>
                            <a:pt x="1558336" y="-42122"/>
                            <a:pt x="1654410" y="37151"/>
                            <a:pt x="1855413" y="0"/>
                          </a:cubicBezTo>
                          <a:cubicBezTo>
                            <a:pt x="1900244" y="84227"/>
                            <a:pt x="1825271" y="310967"/>
                            <a:pt x="1855413" y="410369"/>
                          </a:cubicBezTo>
                          <a:cubicBezTo>
                            <a:pt x="1682386" y="431852"/>
                            <a:pt x="1625569" y="385318"/>
                            <a:pt x="1447222" y="410369"/>
                          </a:cubicBezTo>
                          <a:cubicBezTo>
                            <a:pt x="1268875" y="435420"/>
                            <a:pt x="1229801" y="376707"/>
                            <a:pt x="1020477" y="410369"/>
                          </a:cubicBezTo>
                          <a:cubicBezTo>
                            <a:pt x="811153" y="444031"/>
                            <a:pt x="653480" y="369260"/>
                            <a:pt x="556624" y="410369"/>
                          </a:cubicBezTo>
                          <a:cubicBezTo>
                            <a:pt x="459768" y="451478"/>
                            <a:pt x="213647" y="409209"/>
                            <a:pt x="0" y="410369"/>
                          </a:cubicBezTo>
                          <a:cubicBezTo>
                            <a:pt x="-14376" y="222140"/>
                            <a:pt x="26625" y="16558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1800" b="1"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</a:rPr>
                <a:t>Timeout:</a:t>
              </a:r>
              <a:r>
                <a:rPr lang="zh-CN" altLang="en-US" sz="1800" b="1"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</a:rPr>
                <a:t> </a:t>
              </a:r>
              <a:r>
                <a:rPr lang="en-US" altLang="zh-CN" sz="1800" b="1"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</a:rPr>
                <a:t>24h</a:t>
              </a:r>
              <a:endParaRPr lang="zh-CN" altLang="en-US" sz="1800" b="1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endParaRPr>
            </a:p>
          </p:txBody>
        </p:sp>
      </p:grpSp>
      <p:grpSp>
        <p:nvGrpSpPr>
          <p:cNvPr id="9" name="组合 4">
            <a:extLst>
              <a:ext uri="{FF2B5EF4-FFF2-40B4-BE49-F238E27FC236}">
                <a16:creationId xmlns:a16="http://schemas.microsoft.com/office/drawing/2014/main" id="{DC45A32E-1FB2-DDAA-C2DC-83CB50B84AF3}"/>
              </a:ext>
            </a:extLst>
          </p:cNvPr>
          <p:cNvGrpSpPr/>
          <p:nvPr/>
        </p:nvGrpSpPr>
        <p:grpSpPr>
          <a:xfrm>
            <a:off x="6311747" y="7026608"/>
            <a:ext cx="3061514" cy="718145"/>
            <a:chOff x="2233246" y="5294277"/>
            <a:chExt cx="2409092" cy="112279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" name="圆角矩形 5">
              <a:extLst>
                <a:ext uri="{FF2B5EF4-FFF2-40B4-BE49-F238E27FC236}">
                  <a16:creationId xmlns:a16="http://schemas.microsoft.com/office/drawing/2014/main" id="{111F721E-05C0-0841-1C89-47676B78A949}"/>
                </a:ext>
              </a:extLst>
            </p:cNvPr>
            <p:cNvSpPr/>
            <p:nvPr/>
          </p:nvSpPr>
          <p:spPr>
            <a:xfrm>
              <a:off x="2233246" y="5341038"/>
              <a:ext cx="2409092" cy="1029283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11" name="文本框 7">
              <a:extLst>
                <a:ext uri="{FF2B5EF4-FFF2-40B4-BE49-F238E27FC236}">
                  <a16:creationId xmlns:a16="http://schemas.microsoft.com/office/drawing/2014/main" id="{E57BC1E4-0C41-8B8A-95C2-EF99FC494D90}"/>
                </a:ext>
              </a:extLst>
            </p:cNvPr>
            <p:cNvSpPr txBox="1"/>
            <p:nvPr/>
          </p:nvSpPr>
          <p:spPr>
            <a:xfrm>
              <a:off x="2417885" y="5294277"/>
              <a:ext cx="2039816" cy="1122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D</a:t>
              </a:r>
            </a:p>
            <a:p>
              <a:r>
                <a:rPr lang="en-US" altLang="zh-CN" sz="2400" b="1" dirty="0"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</a:rPr>
                <a:t>Image</a:t>
              </a:r>
              <a:r>
                <a:rPr lang="zh-CN" altLang="en-US" sz="2400" b="1" dirty="0"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</a:rPr>
                <a:t>Cleanup</a:t>
              </a:r>
              <a:endParaRPr lang="zh-CN" altLang="en-US" sz="24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endParaRPr>
            </a:p>
          </p:txBody>
        </p:sp>
      </p:grpSp>
      <p:cxnSp>
        <p:nvCxnSpPr>
          <p:cNvPr id="21" name="肘形连接符 522">
            <a:extLst>
              <a:ext uri="{FF2B5EF4-FFF2-40B4-BE49-F238E27FC236}">
                <a16:creationId xmlns:a16="http://schemas.microsoft.com/office/drawing/2014/main" id="{2F888663-EF40-F00A-4855-8ED76E12587D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2942861" y="5826683"/>
            <a:ext cx="518063" cy="1343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3" name="组合 663">
            <a:extLst>
              <a:ext uri="{FF2B5EF4-FFF2-40B4-BE49-F238E27FC236}">
                <a16:creationId xmlns:a16="http://schemas.microsoft.com/office/drawing/2014/main" id="{05D427EA-175B-FCAE-7E4F-4BA74D00F60F}"/>
              </a:ext>
            </a:extLst>
          </p:cNvPr>
          <p:cNvGrpSpPr/>
          <p:nvPr/>
        </p:nvGrpSpPr>
        <p:grpSpPr>
          <a:xfrm>
            <a:off x="555987" y="5483910"/>
            <a:ext cx="2386874" cy="718145"/>
            <a:chOff x="2233246" y="5319763"/>
            <a:chExt cx="2409092" cy="1122796"/>
          </a:xfrm>
          <a:solidFill>
            <a:srgbClr val="81C81E"/>
          </a:solidFill>
        </p:grpSpPr>
        <p:sp>
          <p:nvSpPr>
            <p:cNvPr id="24" name="圆角矩形 664">
              <a:extLst>
                <a:ext uri="{FF2B5EF4-FFF2-40B4-BE49-F238E27FC236}">
                  <a16:creationId xmlns:a16="http://schemas.microsoft.com/office/drawing/2014/main" id="{5738D5F3-2AEF-8511-6CCD-E1E28399A9FD}"/>
                </a:ext>
              </a:extLst>
            </p:cNvPr>
            <p:cNvSpPr/>
            <p:nvPr/>
          </p:nvSpPr>
          <p:spPr>
            <a:xfrm>
              <a:off x="2233246" y="5341034"/>
              <a:ext cx="2409092" cy="1029287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25" name="文本框 665">
              <a:extLst>
                <a:ext uri="{FF2B5EF4-FFF2-40B4-BE49-F238E27FC236}">
                  <a16:creationId xmlns:a16="http://schemas.microsoft.com/office/drawing/2014/main" id="{C72F733C-39CE-ECAE-6D13-218FD39C0EE8}"/>
                </a:ext>
              </a:extLst>
            </p:cNvPr>
            <p:cNvSpPr txBox="1"/>
            <p:nvPr/>
          </p:nvSpPr>
          <p:spPr>
            <a:xfrm>
              <a:off x="2470892" y="5319763"/>
              <a:ext cx="1874968" cy="1122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A</a:t>
              </a:r>
            </a:p>
            <a:p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Build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Image</a:t>
              </a:r>
              <a:endParaRPr lang="zh-CN" altLang="en-US" sz="24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endParaRPr>
            </a:p>
          </p:txBody>
        </p:sp>
      </p:grpSp>
      <p:grpSp>
        <p:nvGrpSpPr>
          <p:cNvPr id="26" name="组合 666">
            <a:extLst>
              <a:ext uri="{FF2B5EF4-FFF2-40B4-BE49-F238E27FC236}">
                <a16:creationId xmlns:a16="http://schemas.microsoft.com/office/drawing/2014/main" id="{E205A5C5-2976-A5C8-416B-39D4758BD915}"/>
              </a:ext>
            </a:extLst>
          </p:cNvPr>
          <p:cNvGrpSpPr/>
          <p:nvPr/>
        </p:nvGrpSpPr>
        <p:grpSpPr>
          <a:xfrm>
            <a:off x="3460924" y="5485254"/>
            <a:ext cx="2534588" cy="718145"/>
            <a:chOff x="2233246" y="5319763"/>
            <a:chExt cx="2409092" cy="1122796"/>
          </a:xfrm>
          <a:solidFill>
            <a:srgbClr val="81C81E"/>
          </a:solidFill>
        </p:grpSpPr>
        <p:sp>
          <p:nvSpPr>
            <p:cNvPr id="27" name="圆角矩形 667">
              <a:extLst>
                <a:ext uri="{FF2B5EF4-FFF2-40B4-BE49-F238E27FC236}">
                  <a16:creationId xmlns:a16="http://schemas.microsoft.com/office/drawing/2014/main" id="{A2C2E21F-000F-2582-780A-98BC21A6C3AB}"/>
                </a:ext>
              </a:extLst>
            </p:cNvPr>
            <p:cNvSpPr/>
            <p:nvPr/>
          </p:nvSpPr>
          <p:spPr>
            <a:xfrm>
              <a:off x="2233246" y="5341034"/>
              <a:ext cx="2409092" cy="1029287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28" name="文本框 668">
              <a:extLst>
                <a:ext uri="{FF2B5EF4-FFF2-40B4-BE49-F238E27FC236}">
                  <a16:creationId xmlns:a16="http://schemas.microsoft.com/office/drawing/2014/main" id="{0D754934-96C1-0E91-471A-97BFDA032D13}"/>
                </a:ext>
              </a:extLst>
            </p:cNvPr>
            <p:cNvSpPr txBox="1"/>
            <p:nvPr/>
          </p:nvSpPr>
          <p:spPr>
            <a:xfrm>
              <a:off x="2470892" y="5319763"/>
              <a:ext cx="1874968" cy="1122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B</a:t>
              </a:r>
            </a:p>
            <a:p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Push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Image</a:t>
              </a:r>
              <a:endParaRPr lang="zh-CN" altLang="en-US" sz="24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endParaRPr>
            </a:p>
          </p:txBody>
        </p:sp>
      </p:grpSp>
      <p:grpSp>
        <p:nvGrpSpPr>
          <p:cNvPr id="29" name="组合 669">
            <a:extLst>
              <a:ext uri="{FF2B5EF4-FFF2-40B4-BE49-F238E27FC236}">
                <a16:creationId xmlns:a16="http://schemas.microsoft.com/office/drawing/2014/main" id="{B0D7F675-5533-B9D7-9636-103A751902AA}"/>
              </a:ext>
            </a:extLst>
          </p:cNvPr>
          <p:cNvGrpSpPr/>
          <p:nvPr/>
        </p:nvGrpSpPr>
        <p:grpSpPr>
          <a:xfrm>
            <a:off x="6627980" y="5495946"/>
            <a:ext cx="2461072" cy="718145"/>
            <a:chOff x="2233246" y="5319763"/>
            <a:chExt cx="2409092" cy="1122796"/>
          </a:xfrm>
          <a:solidFill>
            <a:srgbClr val="81C81E"/>
          </a:solidFill>
        </p:grpSpPr>
        <p:sp>
          <p:nvSpPr>
            <p:cNvPr id="30" name="圆角矩形 670">
              <a:extLst>
                <a:ext uri="{FF2B5EF4-FFF2-40B4-BE49-F238E27FC236}">
                  <a16:creationId xmlns:a16="http://schemas.microsoft.com/office/drawing/2014/main" id="{8D23166F-E88B-D55A-15D9-1F5D4D373AFD}"/>
                </a:ext>
              </a:extLst>
            </p:cNvPr>
            <p:cNvSpPr/>
            <p:nvPr/>
          </p:nvSpPr>
          <p:spPr>
            <a:xfrm>
              <a:off x="2233246" y="5341034"/>
              <a:ext cx="2409092" cy="1029287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31" name="文本框 671">
              <a:extLst>
                <a:ext uri="{FF2B5EF4-FFF2-40B4-BE49-F238E27FC236}">
                  <a16:creationId xmlns:a16="http://schemas.microsoft.com/office/drawing/2014/main" id="{E96D3CE5-5B8E-C607-06D0-4CB3E678ACDB}"/>
                </a:ext>
              </a:extLst>
            </p:cNvPr>
            <p:cNvSpPr txBox="1"/>
            <p:nvPr/>
          </p:nvSpPr>
          <p:spPr>
            <a:xfrm>
              <a:off x="2470892" y="5319763"/>
              <a:ext cx="1874967" cy="1122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C</a:t>
              </a:r>
            </a:p>
            <a:p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Image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Scan</a:t>
              </a:r>
              <a:endParaRPr lang="zh-CN" altLang="en-US" sz="24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endParaRPr>
            </a:p>
          </p:txBody>
        </p:sp>
      </p:grpSp>
      <p:cxnSp>
        <p:nvCxnSpPr>
          <p:cNvPr id="32" name="肘形连接符 674">
            <a:extLst>
              <a:ext uri="{FF2B5EF4-FFF2-40B4-BE49-F238E27FC236}">
                <a16:creationId xmlns:a16="http://schemas.microsoft.com/office/drawing/2014/main" id="{8F35835F-965F-C06A-1F4B-FD764A5CEA9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5995512" y="5828027"/>
            <a:ext cx="632468" cy="10691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4" name="组合 677">
            <a:extLst>
              <a:ext uri="{FF2B5EF4-FFF2-40B4-BE49-F238E27FC236}">
                <a16:creationId xmlns:a16="http://schemas.microsoft.com/office/drawing/2014/main" id="{28923825-15E5-352D-3F08-6296F29D8111}"/>
              </a:ext>
            </a:extLst>
          </p:cNvPr>
          <p:cNvGrpSpPr/>
          <p:nvPr/>
        </p:nvGrpSpPr>
        <p:grpSpPr>
          <a:xfrm>
            <a:off x="9720913" y="5501836"/>
            <a:ext cx="3015894" cy="718145"/>
            <a:chOff x="2233246" y="5319765"/>
            <a:chExt cx="2409092" cy="1122793"/>
          </a:xfrm>
          <a:solidFill>
            <a:srgbClr val="81C81E"/>
          </a:solidFill>
        </p:grpSpPr>
        <p:sp>
          <p:nvSpPr>
            <p:cNvPr id="36" name="圆角矩形 678">
              <a:extLst>
                <a:ext uri="{FF2B5EF4-FFF2-40B4-BE49-F238E27FC236}">
                  <a16:creationId xmlns:a16="http://schemas.microsoft.com/office/drawing/2014/main" id="{48117F03-7730-6DBE-CF57-BA693E3ECD84}"/>
                </a:ext>
              </a:extLst>
            </p:cNvPr>
            <p:cNvSpPr/>
            <p:nvPr/>
          </p:nvSpPr>
          <p:spPr>
            <a:xfrm>
              <a:off x="2233246" y="5341039"/>
              <a:ext cx="2409092" cy="1029284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37" name="文本框 679">
              <a:extLst>
                <a:ext uri="{FF2B5EF4-FFF2-40B4-BE49-F238E27FC236}">
                  <a16:creationId xmlns:a16="http://schemas.microsoft.com/office/drawing/2014/main" id="{5FD1EDF5-5D34-2A57-8187-8C7D745F8E9A}"/>
                </a:ext>
              </a:extLst>
            </p:cNvPr>
            <p:cNvSpPr txBox="1"/>
            <p:nvPr/>
          </p:nvSpPr>
          <p:spPr>
            <a:xfrm>
              <a:off x="2470892" y="5319765"/>
              <a:ext cx="1874967" cy="1122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E</a:t>
              </a:r>
            </a:p>
            <a:p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Deploy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To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Dev</a:t>
              </a:r>
              <a:endParaRPr lang="zh-CN" altLang="en-US" sz="24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endParaRPr>
            </a:p>
          </p:txBody>
        </p:sp>
      </p:grpSp>
      <p:cxnSp>
        <p:nvCxnSpPr>
          <p:cNvPr id="39" name="肘形连接符 681">
            <a:extLst>
              <a:ext uri="{FF2B5EF4-FFF2-40B4-BE49-F238E27FC236}">
                <a16:creationId xmlns:a16="http://schemas.microsoft.com/office/drawing/2014/main" id="{58D345BB-41E6-D944-2638-E8C48419CA37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>
            <a:off x="9089052" y="5838719"/>
            <a:ext cx="631861" cy="5891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0" name="组合 684">
            <a:extLst>
              <a:ext uri="{FF2B5EF4-FFF2-40B4-BE49-F238E27FC236}">
                <a16:creationId xmlns:a16="http://schemas.microsoft.com/office/drawing/2014/main" id="{AF732AFB-AA47-BC23-358B-04FF632C647C}"/>
              </a:ext>
            </a:extLst>
          </p:cNvPr>
          <p:cNvGrpSpPr/>
          <p:nvPr/>
        </p:nvGrpSpPr>
        <p:grpSpPr>
          <a:xfrm>
            <a:off x="17330926" y="6615782"/>
            <a:ext cx="3237776" cy="718145"/>
            <a:chOff x="2233246" y="5318930"/>
            <a:chExt cx="2409092" cy="1073486"/>
          </a:xfrm>
          <a:solidFill>
            <a:srgbClr val="92D050"/>
          </a:solidFill>
        </p:grpSpPr>
        <p:sp>
          <p:nvSpPr>
            <p:cNvPr id="41" name="圆角矩形 685">
              <a:extLst>
                <a:ext uri="{FF2B5EF4-FFF2-40B4-BE49-F238E27FC236}">
                  <a16:creationId xmlns:a16="http://schemas.microsoft.com/office/drawing/2014/main" id="{55B76829-049D-F6A0-17EE-A7A8A077ABC7}"/>
                </a:ext>
              </a:extLst>
            </p:cNvPr>
            <p:cNvSpPr/>
            <p:nvPr/>
          </p:nvSpPr>
          <p:spPr>
            <a:xfrm>
              <a:off x="2233246" y="5363638"/>
              <a:ext cx="2409092" cy="984084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42" name="文本框 686">
              <a:extLst>
                <a:ext uri="{FF2B5EF4-FFF2-40B4-BE49-F238E27FC236}">
                  <a16:creationId xmlns:a16="http://schemas.microsoft.com/office/drawing/2014/main" id="{1749E2C1-64B4-6611-0051-86E6E6590862}"/>
                </a:ext>
              </a:extLst>
            </p:cNvPr>
            <p:cNvSpPr txBox="1"/>
            <p:nvPr/>
          </p:nvSpPr>
          <p:spPr>
            <a:xfrm>
              <a:off x="2417884" y="5318930"/>
              <a:ext cx="2039816" cy="1073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I</a:t>
              </a:r>
            </a:p>
            <a:p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Deploy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To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Prod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C</a:t>
              </a:r>
              <a:endParaRPr lang="zh-CN" altLang="en-US" sz="24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endParaRPr>
            </a:p>
          </p:txBody>
        </p:sp>
      </p:grpSp>
      <p:grpSp>
        <p:nvGrpSpPr>
          <p:cNvPr id="43" name="组合 687">
            <a:extLst>
              <a:ext uri="{FF2B5EF4-FFF2-40B4-BE49-F238E27FC236}">
                <a16:creationId xmlns:a16="http://schemas.microsoft.com/office/drawing/2014/main" id="{3E2D846F-A7B8-543D-91FD-E6ACB70B3E09}"/>
              </a:ext>
            </a:extLst>
          </p:cNvPr>
          <p:cNvGrpSpPr/>
          <p:nvPr/>
        </p:nvGrpSpPr>
        <p:grpSpPr>
          <a:xfrm>
            <a:off x="17340446" y="4460722"/>
            <a:ext cx="3237776" cy="718145"/>
            <a:chOff x="2233246" y="5318930"/>
            <a:chExt cx="2409092" cy="1073486"/>
          </a:xfrm>
          <a:solidFill>
            <a:srgbClr val="92D050"/>
          </a:solidFill>
        </p:grpSpPr>
        <p:sp>
          <p:nvSpPr>
            <p:cNvPr id="44" name="圆角矩形 688">
              <a:extLst>
                <a:ext uri="{FF2B5EF4-FFF2-40B4-BE49-F238E27FC236}">
                  <a16:creationId xmlns:a16="http://schemas.microsoft.com/office/drawing/2014/main" id="{15007FFC-66A0-9866-A1FD-7796832458A0}"/>
                </a:ext>
              </a:extLst>
            </p:cNvPr>
            <p:cNvSpPr/>
            <p:nvPr/>
          </p:nvSpPr>
          <p:spPr>
            <a:xfrm>
              <a:off x="2233246" y="5363638"/>
              <a:ext cx="2409092" cy="984084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45" name="文本框 689">
              <a:extLst>
                <a:ext uri="{FF2B5EF4-FFF2-40B4-BE49-F238E27FC236}">
                  <a16:creationId xmlns:a16="http://schemas.microsoft.com/office/drawing/2014/main" id="{34957DE0-1C2E-3751-46AB-9AAA563A1EE5}"/>
                </a:ext>
              </a:extLst>
            </p:cNvPr>
            <p:cNvSpPr txBox="1"/>
            <p:nvPr/>
          </p:nvSpPr>
          <p:spPr>
            <a:xfrm>
              <a:off x="2417884" y="5318930"/>
              <a:ext cx="2039816" cy="1073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G</a:t>
              </a:r>
            </a:p>
            <a:p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Deploy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To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Prod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A</a:t>
              </a:r>
              <a:endParaRPr lang="zh-CN" altLang="en-US" sz="24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endParaRPr>
            </a:p>
          </p:txBody>
        </p:sp>
      </p:grpSp>
      <p:grpSp>
        <p:nvGrpSpPr>
          <p:cNvPr id="46" name="组合 690">
            <a:extLst>
              <a:ext uri="{FF2B5EF4-FFF2-40B4-BE49-F238E27FC236}">
                <a16:creationId xmlns:a16="http://schemas.microsoft.com/office/drawing/2014/main" id="{73D2194E-7E3D-7201-B3C4-0DF4816E86B1}"/>
              </a:ext>
            </a:extLst>
          </p:cNvPr>
          <p:cNvGrpSpPr/>
          <p:nvPr/>
        </p:nvGrpSpPr>
        <p:grpSpPr>
          <a:xfrm>
            <a:off x="17330926" y="5493588"/>
            <a:ext cx="3237776" cy="718145"/>
            <a:chOff x="2233246" y="5318930"/>
            <a:chExt cx="2409092" cy="1073486"/>
          </a:xfrm>
          <a:solidFill>
            <a:srgbClr val="92D050"/>
          </a:solidFill>
        </p:grpSpPr>
        <p:sp>
          <p:nvSpPr>
            <p:cNvPr id="47" name="圆角矩形 691">
              <a:extLst>
                <a:ext uri="{FF2B5EF4-FFF2-40B4-BE49-F238E27FC236}">
                  <a16:creationId xmlns:a16="http://schemas.microsoft.com/office/drawing/2014/main" id="{61EAD371-D795-65B6-19F1-24EF870E1ADA}"/>
                </a:ext>
              </a:extLst>
            </p:cNvPr>
            <p:cNvSpPr/>
            <p:nvPr/>
          </p:nvSpPr>
          <p:spPr>
            <a:xfrm>
              <a:off x="2233246" y="5363638"/>
              <a:ext cx="2409092" cy="984084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48" name="文本框 692">
              <a:extLst>
                <a:ext uri="{FF2B5EF4-FFF2-40B4-BE49-F238E27FC236}">
                  <a16:creationId xmlns:a16="http://schemas.microsoft.com/office/drawing/2014/main" id="{96157B8C-B2E2-45B0-F439-B593F8C9A7DC}"/>
                </a:ext>
              </a:extLst>
            </p:cNvPr>
            <p:cNvSpPr txBox="1"/>
            <p:nvPr/>
          </p:nvSpPr>
          <p:spPr>
            <a:xfrm>
              <a:off x="2417884" y="5318930"/>
              <a:ext cx="2039816" cy="1073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H</a:t>
              </a:r>
            </a:p>
            <a:p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Deploy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To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Prod</a:t>
              </a:r>
              <a:r>
                <a:rPr lang="zh-CN" altLang="en-US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B</a:t>
              </a:r>
              <a:endParaRPr lang="zh-CN" altLang="en-US" sz="24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endParaRPr>
            </a:p>
          </p:txBody>
        </p:sp>
      </p:grpSp>
      <p:sp>
        <p:nvSpPr>
          <p:cNvPr id="49" name="双中括号 693">
            <a:extLst>
              <a:ext uri="{FF2B5EF4-FFF2-40B4-BE49-F238E27FC236}">
                <a16:creationId xmlns:a16="http://schemas.microsoft.com/office/drawing/2014/main" id="{AA6B153C-910B-0C45-0124-FEDC05D8B9AD}"/>
              </a:ext>
            </a:extLst>
          </p:cNvPr>
          <p:cNvSpPr/>
          <p:nvPr/>
        </p:nvSpPr>
        <p:spPr>
          <a:xfrm rot="5400000">
            <a:off x="17159566" y="3855232"/>
            <a:ext cx="3535248" cy="3942656"/>
          </a:xfrm>
          <a:prstGeom prst="bracketPair">
            <a:avLst/>
          </a:prstGeom>
          <a:noFill/>
          <a:ln w="47625" cap="flat">
            <a:solidFill>
              <a:srgbClr val="92D050"/>
            </a:solidFill>
            <a:prstDash val="dash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20" rIns="91440" bIns="45720" numCol="1" spcCol="38100" rtlCol="0" anchor="t">
            <a:noAutofit/>
          </a:bodyPr>
          <a:lstStyle/>
          <a:p>
            <a:pPr defTabSz="914400" latinLnBrk="1"/>
            <a:endParaRPr lang="zh-CN" altLang="en-US" sz="1800"/>
          </a:p>
        </p:txBody>
      </p:sp>
      <p:sp>
        <p:nvSpPr>
          <p:cNvPr id="51" name="文本框 694">
            <a:extLst>
              <a:ext uri="{FF2B5EF4-FFF2-40B4-BE49-F238E27FC236}">
                <a16:creationId xmlns:a16="http://schemas.microsoft.com/office/drawing/2014/main" id="{CDFC3327-69C8-90DE-8A51-85CC05AAF898}"/>
              </a:ext>
            </a:extLst>
          </p:cNvPr>
          <p:cNvSpPr txBox="1"/>
          <p:nvPr/>
        </p:nvSpPr>
        <p:spPr>
          <a:xfrm>
            <a:off x="18079287" y="4062598"/>
            <a:ext cx="18626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400" b="1">
                <a:solidFill>
                  <a:srgbClr val="92D050"/>
                </a:solidFill>
                <a:latin typeface="Tamil MN" pitchFamily="2" charset="0"/>
                <a:cs typeface="Tamil MN" pitchFamily="2" charset="0"/>
              </a:rPr>
              <a:t>Step-Group</a:t>
            </a:r>
            <a:endParaRPr lang="zh-CN" altLang="en-US" sz="2400" b="1">
              <a:solidFill>
                <a:srgbClr val="92D050"/>
              </a:solidFill>
              <a:latin typeface="Tamil MN" pitchFamily="2" charset="0"/>
              <a:cs typeface="Tamil MN" pitchFamily="2" charset="0"/>
            </a:endParaRPr>
          </a:p>
        </p:txBody>
      </p:sp>
      <p:grpSp>
        <p:nvGrpSpPr>
          <p:cNvPr id="52" name="组合 696">
            <a:extLst>
              <a:ext uri="{FF2B5EF4-FFF2-40B4-BE49-F238E27FC236}">
                <a16:creationId xmlns:a16="http://schemas.microsoft.com/office/drawing/2014/main" id="{D5E0A3E6-C0D0-A8B0-6CE5-73A5A5769AE7}"/>
              </a:ext>
            </a:extLst>
          </p:cNvPr>
          <p:cNvGrpSpPr/>
          <p:nvPr/>
        </p:nvGrpSpPr>
        <p:grpSpPr>
          <a:xfrm>
            <a:off x="13288277" y="5495946"/>
            <a:ext cx="3234542" cy="718145"/>
            <a:chOff x="2233246" y="5294279"/>
            <a:chExt cx="2409092" cy="1122792"/>
          </a:xfrm>
          <a:solidFill>
            <a:srgbClr val="FFC33E"/>
          </a:solidFill>
        </p:grpSpPr>
        <p:sp>
          <p:nvSpPr>
            <p:cNvPr id="53" name="圆角矩形 697">
              <a:extLst>
                <a:ext uri="{FF2B5EF4-FFF2-40B4-BE49-F238E27FC236}">
                  <a16:creationId xmlns:a16="http://schemas.microsoft.com/office/drawing/2014/main" id="{96992868-0847-CA5F-6BF9-9E98EFAAC1C9}"/>
                </a:ext>
              </a:extLst>
            </p:cNvPr>
            <p:cNvSpPr/>
            <p:nvPr/>
          </p:nvSpPr>
          <p:spPr>
            <a:xfrm>
              <a:off x="2233246" y="5341040"/>
              <a:ext cx="2409092" cy="1029283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54" name="文本框 698">
              <a:extLst>
                <a:ext uri="{FF2B5EF4-FFF2-40B4-BE49-F238E27FC236}">
                  <a16:creationId xmlns:a16="http://schemas.microsoft.com/office/drawing/2014/main" id="{1D5D376B-CD54-9DF4-0054-65F6E79365EB}"/>
                </a:ext>
              </a:extLst>
            </p:cNvPr>
            <p:cNvSpPr txBox="1"/>
            <p:nvPr/>
          </p:nvSpPr>
          <p:spPr>
            <a:xfrm>
              <a:off x="2417884" y="5294279"/>
              <a:ext cx="2039816" cy="1122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F</a:t>
              </a:r>
            </a:p>
            <a:p>
              <a:r>
                <a:rPr lang="en-US" altLang="zh-CN" sz="2400" b="1" dirty="0"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</a:rPr>
                <a:t>Conditional</a:t>
              </a:r>
              <a:r>
                <a:rPr lang="zh-CN" altLang="en-US" sz="2400" b="1" dirty="0"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</a:rPr>
                <a:t> </a:t>
              </a:r>
              <a:r>
                <a:rPr lang="en-US" altLang="zh-CN" sz="2400" b="1" dirty="0"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</a:rPr>
                <a:t>Wait</a:t>
              </a:r>
              <a:endParaRPr lang="zh-CN" altLang="en-US" sz="24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endParaRPr>
            </a:p>
          </p:txBody>
        </p:sp>
      </p:grpSp>
      <p:sp>
        <p:nvSpPr>
          <p:cNvPr id="55" name="对角圆角矩形 699">
            <a:extLst>
              <a:ext uri="{FF2B5EF4-FFF2-40B4-BE49-F238E27FC236}">
                <a16:creationId xmlns:a16="http://schemas.microsoft.com/office/drawing/2014/main" id="{C073ECD6-CEDE-A167-FF3D-CBB52D2FF05A}"/>
              </a:ext>
            </a:extLst>
          </p:cNvPr>
          <p:cNvSpPr/>
          <p:nvPr/>
        </p:nvSpPr>
        <p:spPr>
          <a:xfrm>
            <a:off x="2019011" y="4030092"/>
            <a:ext cx="2402542" cy="658336"/>
          </a:xfrm>
          <a:prstGeom prst="round2DiagRect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sysDash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8861 w 2402541"/>
                      <a:gd name="connsiteY0" fmla="*/ 0 h 773152"/>
                      <a:gd name="connsiteX1" fmla="*/ 674544 w 2402541"/>
                      <a:gd name="connsiteY1" fmla="*/ 0 h 773152"/>
                      <a:gd name="connsiteX2" fmla="*/ 1174754 w 2402541"/>
                      <a:gd name="connsiteY2" fmla="*/ 0 h 773152"/>
                      <a:gd name="connsiteX3" fmla="*/ 1788647 w 2402541"/>
                      <a:gd name="connsiteY3" fmla="*/ 0 h 773152"/>
                      <a:gd name="connsiteX4" fmla="*/ 2402541 w 2402541"/>
                      <a:gd name="connsiteY4" fmla="*/ 0 h 773152"/>
                      <a:gd name="connsiteX5" fmla="*/ 2402541 w 2402541"/>
                      <a:gd name="connsiteY5" fmla="*/ 0 h 773152"/>
                      <a:gd name="connsiteX6" fmla="*/ 2402541 w 2402541"/>
                      <a:gd name="connsiteY6" fmla="*/ 315703 h 773152"/>
                      <a:gd name="connsiteX7" fmla="*/ 2402541 w 2402541"/>
                      <a:gd name="connsiteY7" fmla="*/ 644291 h 773152"/>
                      <a:gd name="connsiteX8" fmla="*/ 2273680 w 2402541"/>
                      <a:gd name="connsiteY8" fmla="*/ 773152 h 773152"/>
                      <a:gd name="connsiteX9" fmla="*/ 1659786 w 2402541"/>
                      <a:gd name="connsiteY9" fmla="*/ 773152 h 773152"/>
                      <a:gd name="connsiteX10" fmla="*/ 1136840 w 2402541"/>
                      <a:gd name="connsiteY10" fmla="*/ 773152 h 773152"/>
                      <a:gd name="connsiteX11" fmla="*/ 568420 w 2402541"/>
                      <a:gd name="connsiteY11" fmla="*/ 773152 h 773152"/>
                      <a:gd name="connsiteX12" fmla="*/ 0 w 2402541"/>
                      <a:gd name="connsiteY12" fmla="*/ 773152 h 773152"/>
                      <a:gd name="connsiteX13" fmla="*/ 0 w 2402541"/>
                      <a:gd name="connsiteY13" fmla="*/ 773152 h 773152"/>
                      <a:gd name="connsiteX14" fmla="*/ 0 w 2402541"/>
                      <a:gd name="connsiteY14" fmla="*/ 470335 h 773152"/>
                      <a:gd name="connsiteX15" fmla="*/ 0 w 2402541"/>
                      <a:gd name="connsiteY15" fmla="*/ 128861 h 773152"/>
                      <a:gd name="connsiteX16" fmla="*/ 128861 w 2402541"/>
                      <a:gd name="connsiteY16" fmla="*/ 0 h 773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02541" h="773152" extrusionOk="0">
                        <a:moveTo>
                          <a:pt x="128861" y="0"/>
                        </a:moveTo>
                        <a:cubicBezTo>
                          <a:pt x="383979" y="-40880"/>
                          <a:pt x="514893" y="55204"/>
                          <a:pt x="674544" y="0"/>
                        </a:cubicBezTo>
                        <a:cubicBezTo>
                          <a:pt x="834195" y="-55204"/>
                          <a:pt x="1073136" y="5016"/>
                          <a:pt x="1174754" y="0"/>
                        </a:cubicBezTo>
                        <a:cubicBezTo>
                          <a:pt x="1276372" y="-5016"/>
                          <a:pt x="1569373" y="9352"/>
                          <a:pt x="1788647" y="0"/>
                        </a:cubicBezTo>
                        <a:cubicBezTo>
                          <a:pt x="2007921" y="-9352"/>
                          <a:pt x="2179681" y="8057"/>
                          <a:pt x="2402541" y="0"/>
                        </a:cubicBezTo>
                        <a:lnTo>
                          <a:pt x="2402541" y="0"/>
                        </a:lnTo>
                        <a:cubicBezTo>
                          <a:pt x="2423836" y="67531"/>
                          <a:pt x="2390326" y="203940"/>
                          <a:pt x="2402541" y="315703"/>
                        </a:cubicBezTo>
                        <a:cubicBezTo>
                          <a:pt x="2414756" y="427466"/>
                          <a:pt x="2369470" y="573419"/>
                          <a:pt x="2402541" y="644291"/>
                        </a:cubicBezTo>
                        <a:cubicBezTo>
                          <a:pt x="2400650" y="717240"/>
                          <a:pt x="2343060" y="756099"/>
                          <a:pt x="2273680" y="773152"/>
                        </a:cubicBezTo>
                        <a:cubicBezTo>
                          <a:pt x="2125952" y="834128"/>
                          <a:pt x="1935955" y="707721"/>
                          <a:pt x="1659786" y="773152"/>
                        </a:cubicBezTo>
                        <a:cubicBezTo>
                          <a:pt x="1383617" y="838583"/>
                          <a:pt x="1260800" y="718662"/>
                          <a:pt x="1136840" y="773152"/>
                        </a:cubicBezTo>
                        <a:cubicBezTo>
                          <a:pt x="1012880" y="827642"/>
                          <a:pt x="719296" y="712263"/>
                          <a:pt x="568420" y="773152"/>
                        </a:cubicBezTo>
                        <a:cubicBezTo>
                          <a:pt x="417544" y="834041"/>
                          <a:pt x="233171" y="751099"/>
                          <a:pt x="0" y="773152"/>
                        </a:cubicBezTo>
                        <a:lnTo>
                          <a:pt x="0" y="773152"/>
                        </a:lnTo>
                        <a:cubicBezTo>
                          <a:pt x="-16494" y="683493"/>
                          <a:pt x="33283" y="533987"/>
                          <a:pt x="0" y="470335"/>
                        </a:cubicBezTo>
                        <a:cubicBezTo>
                          <a:pt x="-33283" y="406683"/>
                          <a:pt x="2246" y="231352"/>
                          <a:pt x="0" y="128861"/>
                        </a:cubicBezTo>
                        <a:cubicBezTo>
                          <a:pt x="-17428" y="60555"/>
                          <a:pt x="50814" y="-4746"/>
                          <a:pt x="128861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56" name="文本框 701">
            <a:extLst>
              <a:ext uri="{FF2B5EF4-FFF2-40B4-BE49-F238E27FC236}">
                <a16:creationId xmlns:a16="http://schemas.microsoft.com/office/drawing/2014/main" id="{F727BB5D-FB75-35FB-6A62-0609D84DD3CE}"/>
              </a:ext>
            </a:extLst>
          </p:cNvPr>
          <p:cNvSpPr txBox="1"/>
          <p:nvPr/>
        </p:nvSpPr>
        <p:spPr>
          <a:xfrm>
            <a:off x="2243806" y="4045863"/>
            <a:ext cx="201714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1600">
                <a:latin typeface="Comic Sans MS" panose="030F0902030302020204" pitchFamily="66" charset="0"/>
                <a:ea typeface="Nanum Pen Script" panose="03040600000000000000" pitchFamily="66" charset="-127"/>
                <a:cs typeface="Tamil MN" pitchFamily="2" charset="0"/>
              </a:rPr>
              <a:t>Data</a:t>
            </a:r>
            <a:r>
              <a:rPr lang="zh-CN" altLang="en-US" sz="1600">
                <a:latin typeface="Comic Sans MS" panose="030F0902030302020204" pitchFamily="66" charset="0"/>
                <a:ea typeface="Nanum Pen Script" panose="03040600000000000000" pitchFamily="66" charset="-127"/>
                <a:cs typeface="Tamil MN" pitchFamily="2" charset="0"/>
              </a:rPr>
              <a:t> </a:t>
            </a:r>
            <a:r>
              <a:rPr lang="en-US" altLang="zh-CN" sz="1600">
                <a:latin typeface="Comic Sans MS" panose="030F0902030302020204" pitchFamily="66" charset="0"/>
                <a:ea typeface="Nanum Pen Script" panose="03040600000000000000" pitchFamily="66" charset="-127"/>
                <a:cs typeface="Tamil MN" pitchFamily="2" charset="0"/>
              </a:rPr>
              <a:t>Passing</a:t>
            </a:r>
          </a:p>
          <a:p>
            <a:r>
              <a:rPr lang="en-US" altLang="zh-CN" sz="2400" b="1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Image</a:t>
            </a:r>
            <a:r>
              <a:rPr lang="zh-CN" altLang="en-US" sz="2400" b="1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 </a:t>
            </a:r>
            <a:r>
              <a:rPr lang="en-US" altLang="zh-CN" sz="2400" b="1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ID</a:t>
            </a:r>
            <a:endParaRPr lang="zh-CN" altLang="en-US" sz="2400" b="1">
              <a:latin typeface="Tamil MN" pitchFamily="2" charset="0"/>
              <a:ea typeface="BM KIRANGHAERANG OTF" panose="020B0600000101010101" pitchFamily="34" charset="-127"/>
              <a:cs typeface="Tamil MN" pitchFamily="2" charset="0"/>
            </a:endParaRPr>
          </a:p>
        </p:txBody>
      </p:sp>
      <p:cxnSp>
        <p:nvCxnSpPr>
          <p:cNvPr id="57" name="曲线连接符 704">
            <a:extLst>
              <a:ext uri="{FF2B5EF4-FFF2-40B4-BE49-F238E27FC236}">
                <a16:creationId xmlns:a16="http://schemas.microsoft.com/office/drawing/2014/main" id="{0A75768D-A73F-9238-AECC-66F674688B75}"/>
              </a:ext>
            </a:extLst>
          </p:cNvPr>
          <p:cNvCxnSpPr>
            <a:stCxn id="25" idx="0"/>
            <a:endCxn id="55" idx="2"/>
          </p:cNvCxnSpPr>
          <p:nvPr/>
        </p:nvCxnSpPr>
        <p:spPr>
          <a:xfrm rot="5400000" flipH="1" flipV="1">
            <a:off x="1307320" y="4772219"/>
            <a:ext cx="1124650" cy="298732"/>
          </a:xfrm>
          <a:prstGeom prst="curvedConnector2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曲线连接符 705">
            <a:extLst>
              <a:ext uri="{FF2B5EF4-FFF2-40B4-BE49-F238E27FC236}">
                <a16:creationId xmlns:a16="http://schemas.microsoft.com/office/drawing/2014/main" id="{EF7E1871-81F9-1384-EC16-B93FA2F6D4B7}"/>
              </a:ext>
            </a:extLst>
          </p:cNvPr>
          <p:cNvCxnSpPr>
            <a:cxnSpLocks/>
            <a:stCxn id="55" idx="0"/>
            <a:endCxn id="28" idx="0"/>
          </p:cNvCxnSpPr>
          <p:nvPr/>
        </p:nvCxnSpPr>
        <p:spPr>
          <a:xfrm>
            <a:off x="4421553" y="4359260"/>
            <a:ext cx="275717" cy="1125994"/>
          </a:xfrm>
          <a:prstGeom prst="curvedConnector2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文本框 711">
            <a:extLst>
              <a:ext uri="{FF2B5EF4-FFF2-40B4-BE49-F238E27FC236}">
                <a16:creationId xmlns:a16="http://schemas.microsoft.com/office/drawing/2014/main" id="{8CB42D85-7E40-B1BF-FA2C-4EEA01A90EF2}"/>
              </a:ext>
            </a:extLst>
          </p:cNvPr>
          <p:cNvSpPr txBox="1"/>
          <p:nvPr/>
        </p:nvSpPr>
        <p:spPr>
          <a:xfrm>
            <a:off x="663114" y="4797498"/>
            <a:ext cx="20171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400" b="1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Output</a:t>
            </a:r>
            <a:endParaRPr lang="zh-CN" altLang="en-US" sz="2400" b="1">
              <a:latin typeface="Tamil MN" pitchFamily="2" charset="0"/>
              <a:ea typeface="BM KIRANGHAERANG OTF" panose="020B0600000101010101" pitchFamily="34" charset="-127"/>
              <a:cs typeface="Tamil MN" pitchFamily="2" charset="0"/>
            </a:endParaRPr>
          </a:p>
        </p:txBody>
      </p:sp>
      <p:sp>
        <p:nvSpPr>
          <p:cNvPr id="60" name="文本框 712">
            <a:extLst>
              <a:ext uri="{FF2B5EF4-FFF2-40B4-BE49-F238E27FC236}">
                <a16:creationId xmlns:a16="http://schemas.microsoft.com/office/drawing/2014/main" id="{941FCF9B-C611-1C2E-4C22-476DFB5CC4E7}"/>
              </a:ext>
            </a:extLst>
          </p:cNvPr>
          <p:cNvSpPr txBox="1"/>
          <p:nvPr/>
        </p:nvSpPr>
        <p:spPr>
          <a:xfrm>
            <a:off x="3712288" y="4805248"/>
            <a:ext cx="20171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400" b="1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Input</a:t>
            </a:r>
            <a:endParaRPr lang="zh-CN" altLang="en-US" sz="2400" b="1">
              <a:latin typeface="Tamil MN" pitchFamily="2" charset="0"/>
              <a:ea typeface="BM KIRANGHAERANG OTF" panose="020B0600000101010101" pitchFamily="34" charset="-127"/>
              <a:cs typeface="Tamil MN" pitchFamily="2" charset="0"/>
            </a:endParaRPr>
          </a:p>
        </p:txBody>
      </p:sp>
      <p:cxnSp>
        <p:nvCxnSpPr>
          <p:cNvPr id="61" name="肘形连接符 715">
            <a:extLst>
              <a:ext uri="{FF2B5EF4-FFF2-40B4-BE49-F238E27FC236}">
                <a16:creationId xmlns:a16="http://schemas.microsoft.com/office/drawing/2014/main" id="{EC77EB21-F106-C407-FFBC-D318ED6BA74E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>
            <a:off x="12736807" y="5844611"/>
            <a:ext cx="551470" cy="10413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肘形连接符 718">
            <a:extLst>
              <a:ext uri="{FF2B5EF4-FFF2-40B4-BE49-F238E27FC236}">
                <a16:creationId xmlns:a16="http://schemas.microsoft.com/office/drawing/2014/main" id="{8753D6B2-36C6-F15A-8D99-4AFA0AE061DF}"/>
              </a:ext>
            </a:extLst>
          </p:cNvPr>
          <p:cNvCxnSpPr>
            <a:cxnSpLocks/>
            <a:stCxn id="53" idx="3"/>
            <a:endCxn id="47" idx="1"/>
          </p:cNvCxnSpPr>
          <p:nvPr/>
        </p:nvCxnSpPr>
        <p:spPr>
          <a:xfrm flipV="1">
            <a:off x="16522819" y="5852665"/>
            <a:ext cx="808107" cy="2359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文本框 721">
            <a:extLst>
              <a:ext uri="{FF2B5EF4-FFF2-40B4-BE49-F238E27FC236}">
                <a16:creationId xmlns:a16="http://schemas.microsoft.com/office/drawing/2014/main" id="{C0E81797-DF12-C1D1-C388-C93DC8884140}"/>
              </a:ext>
            </a:extLst>
          </p:cNvPr>
          <p:cNvSpPr txBox="1"/>
          <p:nvPr/>
        </p:nvSpPr>
        <p:spPr>
          <a:xfrm>
            <a:off x="15898226" y="5979278"/>
            <a:ext cx="201714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1600" b="1">
                <a:solidFill>
                  <a:srgbClr val="00B050"/>
                </a:solidFill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Metrics</a:t>
            </a:r>
          </a:p>
          <a:p>
            <a:r>
              <a:rPr lang="en-US" altLang="zh-CN" sz="1600" b="1">
                <a:solidFill>
                  <a:srgbClr val="00B050"/>
                </a:solidFill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Check</a:t>
            </a:r>
            <a:endParaRPr lang="zh-CN" altLang="en-US" sz="1600" b="1">
              <a:solidFill>
                <a:srgbClr val="00B050"/>
              </a:solidFill>
              <a:latin typeface="Tamil MN" pitchFamily="2" charset="0"/>
              <a:ea typeface="BM KIRANGHAERANG OTF" panose="020B0600000101010101" pitchFamily="34" charset="-127"/>
              <a:cs typeface="Tamil MN" pitchFamily="2" charset="0"/>
            </a:endParaRPr>
          </a:p>
        </p:txBody>
      </p:sp>
      <p:grpSp>
        <p:nvGrpSpPr>
          <p:cNvPr id="1024" name="组合 723">
            <a:extLst>
              <a:ext uri="{FF2B5EF4-FFF2-40B4-BE49-F238E27FC236}">
                <a16:creationId xmlns:a16="http://schemas.microsoft.com/office/drawing/2014/main" id="{116514D8-EF7A-D518-0D1E-AFE9F64F1689}"/>
              </a:ext>
            </a:extLst>
          </p:cNvPr>
          <p:cNvGrpSpPr/>
          <p:nvPr/>
        </p:nvGrpSpPr>
        <p:grpSpPr>
          <a:xfrm>
            <a:off x="21395309" y="5485254"/>
            <a:ext cx="2591766" cy="718145"/>
            <a:chOff x="2233246" y="5288557"/>
            <a:chExt cx="2409092" cy="112279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25" name="圆角矩形 724">
              <a:extLst>
                <a:ext uri="{FF2B5EF4-FFF2-40B4-BE49-F238E27FC236}">
                  <a16:creationId xmlns:a16="http://schemas.microsoft.com/office/drawing/2014/main" id="{901880EF-6D7E-8887-6786-D21C73024B2E}"/>
                </a:ext>
              </a:extLst>
            </p:cNvPr>
            <p:cNvSpPr/>
            <p:nvPr/>
          </p:nvSpPr>
          <p:spPr>
            <a:xfrm>
              <a:off x="2233246" y="5341037"/>
              <a:ext cx="2409092" cy="1029283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1026" name="文本框 725">
              <a:extLst>
                <a:ext uri="{FF2B5EF4-FFF2-40B4-BE49-F238E27FC236}">
                  <a16:creationId xmlns:a16="http://schemas.microsoft.com/office/drawing/2014/main" id="{7FB4D587-962C-5704-CFC2-6AD96266EF94}"/>
                </a:ext>
              </a:extLst>
            </p:cNvPr>
            <p:cNvSpPr txBox="1"/>
            <p:nvPr/>
          </p:nvSpPr>
          <p:spPr>
            <a:xfrm>
              <a:off x="2383060" y="5288557"/>
              <a:ext cx="2076605" cy="1122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J</a:t>
              </a:r>
            </a:p>
            <a:p>
              <a:r>
                <a:rPr lang="en-US" altLang="zh-CN" sz="2400" b="1" dirty="0"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</a:rPr>
                <a:t>Notification</a:t>
              </a:r>
              <a:endParaRPr lang="zh-CN" altLang="en-US" sz="24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endParaRPr>
            </a:p>
          </p:txBody>
        </p:sp>
      </p:grpSp>
      <p:cxnSp>
        <p:nvCxnSpPr>
          <p:cNvPr id="1027" name="肘形连接符 726">
            <a:extLst>
              <a:ext uri="{FF2B5EF4-FFF2-40B4-BE49-F238E27FC236}">
                <a16:creationId xmlns:a16="http://schemas.microsoft.com/office/drawing/2014/main" id="{9971FA86-510B-EDD4-A443-A04F368AC609}"/>
              </a:ext>
            </a:extLst>
          </p:cNvPr>
          <p:cNvCxnSpPr>
            <a:cxnSpLocks/>
            <a:stCxn id="31" idx="2"/>
            <a:endCxn id="11" idx="0"/>
          </p:cNvCxnSpPr>
          <p:nvPr/>
        </p:nvCxnSpPr>
        <p:spPr>
          <a:xfrm rot="16200000" flipH="1">
            <a:off x="7429227" y="6613329"/>
            <a:ext cx="812517" cy="14040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rgbClr val="C00000"/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8" name="文本框 730">
            <a:extLst>
              <a:ext uri="{FF2B5EF4-FFF2-40B4-BE49-F238E27FC236}">
                <a16:creationId xmlns:a16="http://schemas.microsoft.com/office/drawing/2014/main" id="{E24E258F-014D-F53A-C3AD-D5F241E3180D}"/>
              </a:ext>
            </a:extLst>
          </p:cNvPr>
          <p:cNvSpPr txBox="1"/>
          <p:nvPr/>
        </p:nvSpPr>
        <p:spPr>
          <a:xfrm>
            <a:off x="7215930" y="6368004"/>
            <a:ext cx="20171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400" dirty="0">
                <a:latin typeface="Tamil MN" pitchFamily="2" charset="0"/>
                <a:cs typeface="Tamil MN" pitchFamily="2" charset="0"/>
              </a:rPr>
              <a:t>If:</a:t>
            </a:r>
            <a:r>
              <a:rPr lang="zh-CN" altLang="en-US" sz="2400" dirty="0">
                <a:latin typeface="Tamil MN" pitchFamily="2" charset="0"/>
                <a:cs typeface="Tamil MN" pitchFamily="2" charset="0"/>
              </a:rPr>
              <a:t> </a:t>
            </a:r>
            <a:r>
              <a:rPr lang="en-US" altLang="zh-CN" sz="2400" dirty="0">
                <a:latin typeface="Tamil MN" pitchFamily="2" charset="0"/>
                <a:cs typeface="Tamil MN" pitchFamily="2" charset="0"/>
              </a:rPr>
              <a:t>C.</a:t>
            </a:r>
            <a:r>
              <a:rPr lang="en-US" altLang="zh-CN" sz="2400" b="1" dirty="0">
                <a:solidFill>
                  <a:srgbClr val="C00000"/>
                </a:solidFill>
                <a:latin typeface="Tamil MN" pitchFamily="2" charset="0"/>
                <a:cs typeface="Tamil MN" pitchFamily="2" charset="0"/>
              </a:rPr>
              <a:t>failed</a:t>
            </a:r>
            <a:endParaRPr lang="zh-CN" altLang="en-US" sz="2400" b="1" dirty="0">
              <a:solidFill>
                <a:srgbClr val="C00000"/>
              </a:solidFill>
              <a:latin typeface="Tamil MN" pitchFamily="2" charset="0"/>
              <a:cs typeface="Tamil MN" pitchFamily="2" charset="0"/>
            </a:endParaRPr>
          </a:p>
        </p:txBody>
      </p:sp>
      <p:cxnSp>
        <p:nvCxnSpPr>
          <p:cNvPr id="1029" name="肘形连接符 732">
            <a:extLst>
              <a:ext uri="{FF2B5EF4-FFF2-40B4-BE49-F238E27FC236}">
                <a16:creationId xmlns:a16="http://schemas.microsoft.com/office/drawing/2014/main" id="{A51C8E83-A49B-52AE-DF2C-75C491E90EA1}"/>
              </a:ext>
            </a:extLst>
          </p:cNvPr>
          <p:cNvCxnSpPr>
            <a:cxnSpLocks/>
            <a:stCxn id="47" idx="3"/>
            <a:endCxn id="1025" idx="1"/>
          </p:cNvCxnSpPr>
          <p:nvPr/>
        </p:nvCxnSpPr>
        <p:spPr>
          <a:xfrm flipV="1">
            <a:off x="20568702" y="5847988"/>
            <a:ext cx="826607" cy="4677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0" name="文本框 735">
            <a:extLst>
              <a:ext uri="{FF2B5EF4-FFF2-40B4-BE49-F238E27FC236}">
                <a16:creationId xmlns:a16="http://schemas.microsoft.com/office/drawing/2014/main" id="{301CAF32-6B07-B9B3-16BB-2E62709A8FC3}"/>
              </a:ext>
            </a:extLst>
          </p:cNvPr>
          <p:cNvSpPr txBox="1"/>
          <p:nvPr/>
        </p:nvSpPr>
        <p:spPr>
          <a:xfrm>
            <a:off x="21646580" y="4997518"/>
            <a:ext cx="20171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400" dirty="0">
                <a:latin typeface="Tamil MN" pitchFamily="2" charset="0"/>
                <a:cs typeface="Tamil MN" pitchFamily="2" charset="0"/>
              </a:rPr>
              <a:t>If:</a:t>
            </a:r>
            <a:r>
              <a:rPr lang="zh-CN" altLang="en-US" sz="2400">
                <a:latin typeface="Tamil MN" pitchFamily="2" charset="0"/>
                <a:cs typeface="Tamil MN" pitchFamily="2" charset="0"/>
              </a:rPr>
              <a:t> 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mil MN" pitchFamily="2" charset="0"/>
                <a:cs typeface="Tamil MN" pitchFamily="2" charset="0"/>
              </a:rPr>
              <a:t>Always</a:t>
            </a:r>
            <a:endParaRPr lang="zh-CN" altLang="en-US" sz="2400" b="1">
              <a:solidFill>
                <a:schemeClr val="accent1">
                  <a:lumMod val="60000"/>
                  <a:lumOff val="40000"/>
                </a:schemeClr>
              </a:solidFill>
              <a:latin typeface="Tamil MN" pitchFamily="2" charset="0"/>
              <a:cs typeface="Tamil MN" pitchFamily="2" charset="0"/>
            </a:endParaRPr>
          </a:p>
        </p:txBody>
      </p:sp>
      <p:sp>
        <p:nvSpPr>
          <p:cNvPr id="1031" name="文本框 773">
            <a:extLst>
              <a:ext uri="{FF2B5EF4-FFF2-40B4-BE49-F238E27FC236}">
                <a16:creationId xmlns:a16="http://schemas.microsoft.com/office/drawing/2014/main" id="{29BB2379-B425-8881-AD27-6111127A1C71}"/>
              </a:ext>
            </a:extLst>
          </p:cNvPr>
          <p:cNvSpPr txBox="1"/>
          <p:nvPr/>
        </p:nvSpPr>
        <p:spPr>
          <a:xfrm>
            <a:off x="13176546" y="3741579"/>
            <a:ext cx="201714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0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Declined</a:t>
            </a:r>
          </a:p>
          <a:p>
            <a:r>
              <a:rPr lang="en-US" altLang="zh-CN" sz="20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Or</a:t>
            </a:r>
          </a:p>
          <a:p>
            <a:r>
              <a:rPr lang="en-US" altLang="zh-CN" sz="20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Timeout</a:t>
            </a:r>
            <a:endParaRPr lang="zh-CN" altLang="en-US" sz="2000" b="1">
              <a:latin typeface="Tamil MN" pitchFamily="2" charset="0"/>
              <a:ea typeface="BM KIRANGHAERANG OTF" panose="020B0600000101010101" pitchFamily="34" charset="-127"/>
              <a:cs typeface="Tamil MN" pitchFamily="2" charset="0"/>
            </a:endParaRPr>
          </a:p>
        </p:txBody>
      </p:sp>
      <p:pic>
        <p:nvPicPr>
          <p:cNvPr id="1032" name="图片 992">
            <a:extLst>
              <a:ext uri="{FF2B5EF4-FFF2-40B4-BE49-F238E27FC236}">
                <a16:creationId xmlns:a16="http://schemas.microsoft.com/office/drawing/2014/main" id="{E759D4F5-7B7F-0EC1-1B80-C9783B238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50" y="6391732"/>
            <a:ext cx="371932" cy="371932"/>
          </a:xfrm>
          <a:prstGeom prst="rect">
            <a:avLst/>
          </a:prstGeom>
        </p:spPr>
      </p:pic>
      <p:pic>
        <p:nvPicPr>
          <p:cNvPr id="1033" name="图片 993">
            <a:extLst>
              <a:ext uri="{FF2B5EF4-FFF2-40B4-BE49-F238E27FC236}">
                <a16:creationId xmlns:a16="http://schemas.microsoft.com/office/drawing/2014/main" id="{E84C2A2D-18C7-C833-BC72-4C6D91CCB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672" y="4063402"/>
            <a:ext cx="371932" cy="371932"/>
          </a:xfrm>
          <a:prstGeom prst="rect">
            <a:avLst/>
          </a:prstGeom>
        </p:spPr>
      </p:pic>
      <p:pic>
        <p:nvPicPr>
          <p:cNvPr id="1034" name="图片 995">
            <a:extLst>
              <a:ext uri="{FF2B5EF4-FFF2-40B4-BE49-F238E27FC236}">
                <a16:creationId xmlns:a16="http://schemas.microsoft.com/office/drawing/2014/main" id="{C90003C4-33A5-56DF-C896-8CD858B2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68" y="5372094"/>
            <a:ext cx="418612" cy="418612"/>
          </a:xfrm>
          <a:prstGeom prst="rect">
            <a:avLst/>
          </a:prstGeom>
        </p:spPr>
      </p:pic>
      <p:pic>
        <p:nvPicPr>
          <p:cNvPr id="1035" name="图片 996">
            <a:extLst>
              <a:ext uri="{FF2B5EF4-FFF2-40B4-BE49-F238E27FC236}">
                <a16:creationId xmlns:a16="http://schemas.microsoft.com/office/drawing/2014/main" id="{380592AA-BA0B-E087-D0D7-2E1A09746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136" y="5398892"/>
            <a:ext cx="418612" cy="418612"/>
          </a:xfrm>
          <a:prstGeom prst="rect">
            <a:avLst/>
          </a:prstGeom>
        </p:spPr>
      </p:pic>
      <p:pic>
        <p:nvPicPr>
          <p:cNvPr id="1036" name="图片 997">
            <a:extLst>
              <a:ext uri="{FF2B5EF4-FFF2-40B4-BE49-F238E27FC236}">
                <a16:creationId xmlns:a16="http://schemas.microsoft.com/office/drawing/2014/main" id="{42CD2D0A-E280-A786-0B60-8237A80D4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360" y="5423656"/>
            <a:ext cx="418612" cy="418612"/>
          </a:xfrm>
          <a:prstGeom prst="rect">
            <a:avLst/>
          </a:prstGeom>
        </p:spPr>
      </p:pic>
      <p:pic>
        <p:nvPicPr>
          <p:cNvPr id="1037" name="图片 998">
            <a:extLst>
              <a:ext uri="{FF2B5EF4-FFF2-40B4-BE49-F238E27FC236}">
                <a16:creationId xmlns:a16="http://schemas.microsoft.com/office/drawing/2014/main" id="{D50632CB-EAF5-39ED-E4AF-B432DC307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278" y="5405454"/>
            <a:ext cx="418612" cy="418612"/>
          </a:xfrm>
          <a:prstGeom prst="rect">
            <a:avLst/>
          </a:prstGeom>
        </p:spPr>
      </p:pic>
      <p:pic>
        <p:nvPicPr>
          <p:cNvPr id="1038" name="图片 999">
            <a:extLst>
              <a:ext uri="{FF2B5EF4-FFF2-40B4-BE49-F238E27FC236}">
                <a16:creationId xmlns:a16="http://schemas.microsoft.com/office/drawing/2014/main" id="{015ACD3E-AB8F-498E-106D-0F716EBFB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434" y="5427252"/>
            <a:ext cx="418612" cy="418612"/>
          </a:xfrm>
          <a:prstGeom prst="rect">
            <a:avLst/>
          </a:prstGeom>
        </p:spPr>
      </p:pic>
      <p:pic>
        <p:nvPicPr>
          <p:cNvPr id="1039" name="图片 1010">
            <a:extLst>
              <a:ext uri="{FF2B5EF4-FFF2-40B4-BE49-F238E27FC236}">
                <a16:creationId xmlns:a16="http://schemas.microsoft.com/office/drawing/2014/main" id="{A5DABCD2-8930-ED46-BEF7-B49918B70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824" y="5351740"/>
            <a:ext cx="418612" cy="418612"/>
          </a:xfrm>
          <a:prstGeom prst="rect">
            <a:avLst/>
          </a:prstGeom>
        </p:spPr>
      </p:pic>
      <p:pic>
        <p:nvPicPr>
          <p:cNvPr id="1040" name="Picture 57">
            <a:extLst>
              <a:ext uri="{FF2B5EF4-FFF2-40B4-BE49-F238E27FC236}">
                <a16:creationId xmlns:a16="http://schemas.microsoft.com/office/drawing/2014/main" id="{BBD07630-D61E-C027-CA63-0E1F0A30B6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-19394" b="-19967"/>
          <a:stretch/>
        </p:blipFill>
        <p:spPr>
          <a:xfrm>
            <a:off x="1198204" y="9787854"/>
            <a:ext cx="834822" cy="838816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BD97CAA9-3BFB-E792-C53B-A1A28E6E4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061" y="8430255"/>
            <a:ext cx="5997870" cy="3392054"/>
          </a:xfrm>
          <a:prstGeom prst="rect">
            <a:avLst/>
          </a:prstGeom>
        </p:spPr>
      </p:pic>
      <p:cxnSp>
        <p:nvCxnSpPr>
          <p:cNvPr id="1043" name="Curved Connector 1042">
            <a:extLst>
              <a:ext uri="{FF2B5EF4-FFF2-40B4-BE49-F238E27FC236}">
                <a16:creationId xmlns:a16="http://schemas.microsoft.com/office/drawing/2014/main" id="{317E0D64-7CDB-A908-5312-6CD3E2BEFD7C}"/>
              </a:ext>
            </a:extLst>
          </p:cNvPr>
          <p:cNvCxnSpPr>
            <a:cxnSpLocks/>
            <a:stCxn id="54" idx="2"/>
            <a:endCxn id="1041" idx="0"/>
          </p:cNvCxnSpPr>
          <p:nvPr/>
        </p:nvCxnSpPr>
        <p:spPr>
          <a:xfrm rot="5400000">
            <a:off x="13260190" y="6784897"/>
            <a:ext cx="2216164" cy="10745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4CBAF325-0D0B-5C32-A41A-0D3314372D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5367" y="8410551"/>
            <a:ext cx="5338206" cy="3593422"/>
          </a:xfrm>
          <a:prstGeom prst="rect">
            <a:avLst/>
          </a:prstGeom>
        </p:spPr>
      </p:pic>
      <p:cxnSp>
        <p:nvCxnSpPr>
          <p:cNvPr id="1049" name="Curved Connector 1048">
            <a:extLst>
              <a:ext uri="{FF2B5EF4-FFF2-40B4-BE49-F238E27FC236}">
                <a16:creationId xmlns:a16="http://schemas.microsoft.com/office/drawing/2014/main" id="{4B5DD096-193B-A925-286F-B45C4505E5D5}"/>
              </a:ext>
            </a:extLst>
          </p:cNvPr>
          <p:cNvCxnSpPr>
            <a:cxnSpLocks/>
            <a:stCxn id="1026" idx="2"/>
            <a:endCxn id="1046" idx="0"/>
          </p:cNvCxnSpPr>
          <p:nvPr/>
        </p:nvCxnSpPr>
        <p:spPr>
          <a:xfrm rot="5400000">
            <a:off x="20525418" y="6262452"/>
            <a:ext cx="2207152" cy="20890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5D83B642-F4BC-A360-1078-ECB93C091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063" y="8430255"/>
            <a:ext cx="4229694" cy="3369418"/>
          </a:xfrm>
          <a:prstGeom prst="rect">
            <a:avLst/>
          </a:prstGeom>
        </p:spPr>
      </p:pic>
      <p:cxnSp>
        <p:nvCxnSpPr>
          <p:cNvPr id="1055" name="Curved Connector 1054">
            <a:extLst>
              <a:ext uri="{FF2B5EF4-FFF2-40B4-BE49-F238E27FC236}">
                <a16:creationId xmlns:a16="http://schemas.microsoft.com/office/drawing/2014/main" id="{B2A7293D-556E-F535-CCB7-068C8ECCC276}"/>
              </a:ext>
            </a:extLst>
          </p:cNvPr>
          <p:cNvCxnSpPr>
            <a:cxnSpLocks/>
            <a:stCxn id="37" idx="2"/>
            <a:endCxn id="1052" idx="0"/>
          </p:cNvCxnSpPr>
          <p:nvPr/>
        </p:nvCxnSpPr>
        <p:spPr>
          <a:xfrm rot="5400000">
            <a:off x="8326835" y="5565056"/>
            <a:ext cx="2210274" cy="3520124"/>
          </a:xfrm>
          <a:prstGeom prst="curvedConnector3">
            <a:avLst>
              <a:gd name="adj1" fmla="val 74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TextBox 1063">
            <a:extLst>
              <a:ext uri="{FF2B5EF4-FFF2-40B4-BE49-F238E27FC236}">
                <a16:creationId xmlns:a16="http://schemas.microsoft.com/office/drawing/2014/main" id="{69F69B08-D48E-742C-F97A-B269EFD10FE5}"/>
              </a:ext>
            </a:extLst>
          </p:cNvPr>
          <p:cNvSpPr txBox="1"/>
          <p:nvPr/>
        </p:nvSpPr>
        <p:spPr>
          <a:xfrm>
            <a:off x="1615615" y="12345783"/>
            <a:ext cx="20408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9"/>
              </a:rPr>
              <a:t>https://github.com/kubevela/kubevela/tree/master/vela-templates/definitions/internal/workflowstep</a:t>
            </a:r>
            <a:endParaRPr lang="en-US" sz="2400" dirty="0"/>
          </a:p>
          <a:p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07072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53">
            <a:extLst>
              <a:ext uri="{FF2B5EF4-FFF2-40B4-BE49-F238E27FC236}">
                <a16:creationId xmlns:a16="http://schemas.microsoft.com/office/drawing/2014/main" id="{FBA09981-F4EE-8A4B-DA47-B4FAE73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4043" y="7121597"/>
            <a:ext cx="1222290" cy="877638"/>
          </a:xfrm>
          <a:prstGeom prst="rect">
            <a:avLst/>
          </a:prstGeom>
        </p:spPr>
      </p:pic>
      <p:pic>
        <p:nvPicPr>
          <p:cNvPr id="6" name="图片 954">
            <a:extLst>
              <a:ext uri="{FF2B5EF4-FFF2-40B4-BE49-F238E27FC236}">
                <a16:creationId xmlns:a16="http://schemas.microsoft.com/office/drawing/2014/main" id="{C198A517-1CAD-1D1A-9E50-3227B72FE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597" y="7274609"/>
            <a:ext cx="1094290" cy="753278"/>
          </a:xfrm>
          <a:prstGeom prst="rect">
            <a:avLst/>
          </a:prstGeom>
        </p:spPr>
      </p:pic>
      <p:pic>
        <p:nvPicPr>
          <p:cNvPr id="7" name="图片 955">
            <a:extLst>
              <a:ext uri="{FF2B5EF4-FFF2-40B4-BE49-F238E27FC236}">
                <a16:creationId xmlns:a16="http://schemas.microsoft.com/office/drawing/2014/main" id="{4BE0747F-8F4F-2565-9BB0-1BB765B60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2245" y="6710367"/>
            <a:ext cx="2245438" cy="1948070"/>
          </a:xfrm>
          <a:prstGeom prst="rect">
            <a:avLst/>
          </a:prstGeom>
        </p:spPr>
      </p:pic>
      <p:pic>
        <p:nvPicPr>
          <p:cNvPr id="8" name="图片 956">
            <a:extLst>
              <a:ext uri="{FF2B5EF4-FFF2-40B4-BE49-F238E27FC236}">
                <a16:creationId xmlns:a16="http://schemas.microsoft.com/office/drawing/2014/main" id="{87351981-B9F6-D732-FEB9-6CC951BC3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136" y="8231060"/>
            <a:ext cx="579096" cy="732896"/>
          </a:xfrm>
          <a:prstGeom prst="rect">
            <a:avLst/>
          </a:prstGeom>
        </p:spPr>
      </p:pic>
      <p:pic>
        <p:nvPicPr>
          <p:cNvPr id="10" name="图片 976">
            <a:extLst>
              <a:ext uri="{FF2B5EF4-FFF2-40B4-BE49-F238E27FC236}">
                <a16:creationId xmlns:a16="http://schemas.microsoft.com/office/drawing/2014/main" id="{D8192054-11DD-C30B-1AA8-3E1A4F9FD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6886" y="8145834"/>
            <a:ext cx="1606956" cy="880284"/>
          </a:xfrm>
          <a:prstGeom prst="rect">
            <a:avLst/>
          </a:prstGeom>
        </p:spPr>
      </p:pic>
      <p:pic>
        <p:nvPicPr>
          <p:cNvPr id="12" name="图片 949">
            <a:extLst>
              <a:ext uri="{FF2B5EF4-FFF2-40B4-BE49-F238E27FC236}">
                <a16:creationId xmlns:a16="http://schemas.microsoft.com/office/drawing/2014/main" id="{9F546E90-CE08-AD32-5856-E2640E92B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20855" y="8358295"/>
            <a:ext cx="1222290" cy="5564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744C19-C86D-A79E-9F78-51F4ABD9D6FA}"/>
              </a:ext>
            </a:extLst>
          </p:cNvPr>
          <p:cNvSpPr/>
          <p:nvPr/>
        </p:nvSpPr>
        <p:spPr>
          <a:xfrm>
            <a:off x="18676460" y="6000243"/>
            <a:ext cx="4711568" cy="877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third party service</a:t>
            </a:r>
            <a:endParaRPr lang="en-CN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E5A80B-20C4-5B5F-EE1F-BDA1A98C8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9801" y="3926726"/>
            <a:ext cx="5697622" cy="7267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BE0A92-8F79-1B37-EF16-A59B0978AAEA}"/>
              </a:ext>
            </a:extLst>
          </p:cNvPr>
          <p:cNvSpPr/>
          <p:nvPr/>
        </p:nvSpPr>
        <p:spPr>
          <a:xfrm>
            <a:off x="12530452" y="6000243"/>
            <a:ext cx="5101560" cy="5595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000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0E54C792-E3DB-A294-A9FF-4AC1AA471AB5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rot="10800000">
            <a:off x="17632012" y="6280039"/>
            <a:ext cx="1044448" cy="15902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DA0FB6-41C2-AE0A-0291-2EBFE224B02B}"/>
              </a:ext>
            </a:extLst>
          </p:cNvPr>
          <p:cNvSpPr txBox="1"/>
          <p:nvPr/>
        </p:nvSpPr>
        <p:spPr>
          <a:xfrm>
            <a:off x="18575053" y="9323016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</a:t>
            </a:r>
            <a:r>
              <a:rPr lang="en-US" altLang="zh-CN" sz="2800" dirty="0"/>
              <a:t>n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w</a:t>
            </a:r>
            <a:r>
              <a:rPr lang="en-CN" sz="2800" dirty="0"/>
              <a:t>ritten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any</a:t>
            </a:r>
            <a:r>
              <a:rPr lang="zh-CN" altLang="en-US" sz="2800" dirty="0"/>
              <a:t> </a:t>
            </a:r>
            <a:r>
              <a:rPr lang="en-US" altLang="zh-CN" sz="2800" dirty="0"/>
              <a:t>language</a:t>
            </a:r>
            <a:endParaRPr lang="en-CN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4A6E0E-A433-1521-3BD9-E1CF9243CA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5151" r="4080" b="36232"/>
          <a:stretch>
            <a:fillRect/>
          </a:stretch>
        </p:blipFill>
        <p:spPr>
          <a:xfrm>
            <a:off x="1778234" y="3617225"/>
            <a:ext cx="3684708" cy="21699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C9CBBD-1756-5BDB-1DF6-6C49148EA3F4}"/>
              </a:ext>
            </a:extLst>
          </p:cNvPr>
          <p:cNvSpPr/>
          <p:nvPr/>
        </p:nvSpPr>
        <p:spPr>
          <a:xfrm>
            <a:off x="2382423" y="7463237"/>
            <a:ext cx="2653790" cy="512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Application</a:t>
            </a:r>
            <a:endParaRPr lang="en-CN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1BFFC9-E472-70AB-0E0F-B297BF684AF3}"/>
              </a:ext>
            </a:extLst>
          </p:cNvPr>
          <p:cNvSpPr/>
          <p:nvPr/>
        </p:nvSpPr>
        <p:spPr>
          <a:xfrm>
            <a:off x="2382421" y="6077497"/>
            <a:ext cx="2653790" cy="512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Triggers</a:t>
            </a:r>
            <a:endParaRPr lang="en-CN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17BA88-0E09-D1F3-474D-EDB5B58C7BA8}"/>
              </a:ext>
            </a:extLst>
          </p:cNvPr>
          <p:cNvSpPr/>
          <p:nvPr/>
        </p:nvSpPr>
        <p:spPr>
          <a:xfrm>
            <a:off x="2382419" y="6760095"/>
            <a:ext cx="2653790" cy="512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Workflow</a:t>
            </a:r>
            <a:endParaRPr lang="en-CN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583D4-92ED-B53D-9C81-47812C655D42}"/>
              </a:ext>
            </a:extLst>
          </p:cNvPr>
          <p:cNvSpPr txBox="1"/>
          <p:nvPr/>
        </p:nvSpPr>
        <p:spPr>
          <a:xfrm>
            <a:off x="1378665" y="8640738"/>
            <a:ext cx="5421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Unified</a:t>
            </a:r>
            <a:r>
              <a:rPr lang="zh-CN" altLang="en-US" sz="2800" dirty="0"/>
              <a:t> </a:t>
            </a:r>
            <a:r>
              <a:rPr lang="en-US" altLang="zh-CN" sz="2800" dirty="0"/>
              <a:t>App</a:t>
            </a:r>
            <a:r>
              <a:rPr lang="zh-CN" altLang="en-US" sz="2800" dirty="0"/>
              <a:t> </a:t>
            </a:r>
            <a:r>
              <a:rPr lang="en-US" altLang="zh-CN" sz="2800" dirty="0"/>
              <a:t>Delivery</a:t>
            </a:r>
            <a:r>
              <a:rPr lang="zh-CN" altLang="en-US" sz="2800" dirty="0"/>
              <a:t> </a:t>
            </a:r>
            <a:r>
              <a:rPr lang="en-US" altLang="zh-CN" sz="2800" dirty="0"/>
              <a:t>Experience</a:t>
            </a:r>
            <a:endParaRPr lang="en-CN" sz="2800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3D16FAC-FE71-0C15-3D35-43F7DC6F7767}"/>
              </a:ext>
            </a:extLst>
          </p:cNvPr>
          <p:cNvSpPr/>
          <p:nvPr/>
        </p:nvSpPr>
        <p:spPr>
          <a:xfrm rot="10800000">
            <a:off x="1495117" y="11444993"/>
            <a:ext cx="21484154" cy="13546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0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4B62B5-D442-64AC-F265-B7664214FA1A}"/>
              </a:ext>
            </a:extLst>
          </p:cNvPr>
          <p:cNvSpPr/>
          <p:nvPr/>
        </p:nvSpPr>
        <p:spPr>
          <a:xfrm>
            <a:off x="13039228" y="9143937"/>
            <a:ext cx="3280820" cy="14909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0000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060CCDC9-CE2E-DC5A-EB2F-200068EB6FDA}"/>
              </a:ext>
            </a:extLst>
          </p:cNvPr>
          <p:cNvCxnSpPr>
            <a:cxnSpLocks/>
            <a:stCxn id="29" idx="1"/>
            <a:endCxn id="43" idx="3"/>
          </p:cNvCxnSpPr>
          <p:nvPr/>
        </p:nvCxnSpPr>
        <p:spPr>
          <a:xfrm rot="10800000">
            <a:off x="11224653" y="7494333"/>
            <a:ext cx="1814578" cy="239507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3391E94-5C6A-E555-3496-7F7ABDE8581D}"/>
              </a:ext>
            </a:extLst>
          </p:cNvPr>
          <p:cNvSpPr/>
          <p:nvPr/>
        </p:nvSpPr>
        <p:spPr>
          <a:xfrm>
            <a:off x="7869510" y="4862942"/>
            <a:ext cx="3354864" cy="754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X-Definitions</a:t>
            </a:r>
            <a:endParaRPr lang="en-CN" sz="3600" dirty="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D2B3EF6-10A7-C4AC-7BD5-3DA6BC17D6D3}"/>
              </a:ext>
            </a:extLst>
          </p:cNvPr>
          <p:cNvSpPr/>
          <p:nvPr/>
        </p:nvSpPr>
        <p:spPr>
          <a:xfrm>
            <a:off x="5286890" y="6044593"/>
            <a:ext cx="241592" cy="21012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10000"/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5D2788B4-3EBE-DD23-E2AA-F282FF385895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 flipV="1">
            <a:off x="5618954" y="5240408"/>
            <a:ext cx="2250556" cy="18811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061CBCD-37E2-CB68-BEE8-8EB0D51D38A3}"/>
              </a:ext>
            </a:extLst>
          </p:cNvPr>
          <p:cNvSpPr txBox="1"/>
          <p:nvPr/>
        </p:nvSpPr>
        <p:spPr>
          <a:xfrm>
            <a:off x="3595718" y="11809440"/>
            <a:ext cx="18384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Register any</a:t>
            </a:r>
            <a:r>
              <a:rPr lang="zh-CN" altLang="en-US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third-party</a:t>
            </a:r>
            <a:r>
              <a:rPr lang="zh-CN" altLang="en-US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services</a:t>
            </a:r>
            <a:r>
              <a:rPr lang="zh-CN" altLang="en-US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as</a:t>
            </a:r>
            <a:r>
              <a:rPr lang="zh-CN" altLang="en-US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unified</a:t>
            </a:r>
            <a:r>
              <a:rPr lang="zh-CN" altLang="en-US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3600" dirty="0" err="1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IaC</a:t>
            </a:r>
            <a:r>
              <a:rPr lang="zh-CN" altLang="en-US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module</a:t>
            </a:r>
            <a:r>
              <a:rPr lang="zh-CN" altLang="en-US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through</a:t>
            </a:r>
            <a:r>
              <a:rPr lang="zh-CN" altLang="en-US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CUE</a:t>
            </a:r>
            <a:endParaRPr lang="en-CN" sz="36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2BBC2EC-ECB0-6953-3418-C2A5F5B377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1850" y="6110030"/>
            <a:ext cx="3352800" cy="2768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04384CE-3865-440A-8194-D089B3328ACC}"/>
              </a:ext>
            </a:extLst>
          </p:cNvPr>
          <p:cNvSpPr/>
          <p:nvPr/>
        </p:nvSpPr>
        <p:spPr>
          <a:xfrm>
            <a:off x="13331178" y="2788598"/>
            <a:ext cx="3354864" cy="754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/>
              <a:t>CueX</a:t>
            </a:r>
            <a:endParaRPr lang="en-CN" sz="3600" dirty="0"/>
          </a:p>
        </p:txBody>
      </p:sp>
      <p:sp>
        <p:nvSpPr>
          <p:cNvPr id="3" name="例:云上驱动新未来">
            <a:extLst>
              <a:ext uri="{FF2B5EF4-FFF2-40B4-BE49-F238E27FC236}">
                <a16:creationId xmlns:a16="http://schemas.microsoft.com/office/drawing/2014/main" id="{13B449D3-D3F8-73D8-03BD-C4BF7DCE3634}"/>
              </a:ext>
            </a:extLst>
          </p:cNvPr>
          <p:cNvSpPr txBox="1"/>
          <p:nvPr/>
        </p:nvSpPr>
        <p:spPr>
          <a:xfrm>
            <a:off x="150731" y="879383"/>
            <a:ext cx="21349701" cy="1537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78" tIns="22578" rIns="22578" bIns="22578"/>
          <a:lstStyle>
            <a:lvl1pPr defTabSz="366888">
              <a:defRPr sz="8000">
                <a:solidFill>
                  <a:srgbClr val="53585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r>
              <a:rPr lang="en-CN" altLang="zh-CN" sz="4400" dirty="0"/>
              <a:t>How</a:t>
            </a:r>
            <a:r>
              <a:rPr lang="zh-CN" altLang="en-US" sz="4400" dirty="0"/>
              <a:t> </a:t>
            </a:r>
            <a:r>
              <a:rPr lang="en-US" altLang="zh-CN" sz="4400" dirty="0"/>
              <a:t>CUE</a:t>
            </a:r>
            <a:r>
              <a:rPr lang="zh-CN" altLang="en-US" sz="4400" dirty="0"/>
              <a:t> </a:t>
            </a:r>
            <a:r>
              <a:rPr lang="en-US" altLang="zh-CN" sz="4400" dirty="0"/>
              <a:t>works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 err="1"/>
              <a:t>KubeVela</a:t>
            </a:r>
            <a:r>
              <a:rPr lang="en-US" altLang="zh-CN" sz="4400" dirty="0"/>
              <a:t>?</a:t>
            </a:r>
            <a:r>
              <a:rPr lang="zh-CN" altLang="en-US" sz="4400" dirty="0"/>
              <a:t>  </a:t>
            </a:r>
            <a:r>
              <a:rPr lang="en-US" altLang="zh-CN" sz="6600" b="1" dirty="0"/>
              <a:t>Extend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with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real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world</a:t>
            </a:r>
            <a:r>
              <a:rPr lang="zh-CN" altLang="en-US" sz="6600" b="1" dirty="0"/>
              <a:t> </a:t>
            </a:r>
            <a:r>
              <a:rPr lang="en-US" altLang="zh-CN" sz="6600" b="1" dirty="0"/>
              <a:t>service</a:t>
            </a:r>
            <a:endParaRPr lang="ja-JP" altLang="en-US" sz="6600" b="1"/>
          </a:p>
        </p:txBody>
      </p:sp>
    </p:spTree>
    <p:extLst>
      <p:ext uri="{BB962C8B-B14F-4D97-AF65-F5344CB8AC3E}">
        <p14:creationId xmlns:p14="http://schemas.microsoft.com/office/powerpoint/2010/main" val="355712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le">
            <a:extLst>
              <a:ext uri="{FF2B5EF4-FFF2-40B4-BE49-F238E27FC236}">
                <a16:creationId xmlns:a16="http://schemas.microsoft.com/office/drawing/2014/main" id="{129068D5-8886-13C3-5697-8BC5FA094B76}"/>
              </a:ext>
            </a:extLst>
          </p:cNvPr>
          <p:cNvSpPr txBox="1"/>
          <p:nvPr/>
        </p:nvSpPr>
        <p:spPr>
          <a:xfrm>
            <a:off x="819798" y="1048771"/>
            <a:ext cx="22741610" cy="110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got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unified,</a:t>
            </a:r>
            <a:r>
              <a:rPr lang="zh-CN" altLang="en-US" dirty="0"/>
              <a:t> </a:t>
            </a:r>
            <a:r>
              <a:rPr lang="en-US" altLang="zh-CN" dirty="0"/>
              <a:t>programable application delivery</a:t>
            </a:r>
            <a:r>
              <a:rPr lang="zh-CN" altLang="en-US" dirty="0"/>
              <a:t> </a:t>
            </a:r>
            <a:r>
              <a:rPr lang="en-US" altLang="zh-CN" dirty="0"/>
              <a:t>experience</a:t>
            </a:r>
            <a:endParaRPr lang="en-US" dirty="0"/>
          </a:p>
        </p:txBody>
      </p:sp>
      <p:sp>
        <p:nvSpPr>
          <p:cNvPr id="3" name="Google Shape;278;p25">
            <a:extLst>
              <a:ext uri="{FF2B5EF4-FFF2-40B4-BE49-F238E27FC236}">
                <a16:creationId xmlns:a16="http://schemas.microsoft.com/office/drawing/2014/main" id="{FE9B62AA-80EC-7893-F49F-C3C94C70AE95}"/>
              </a:ext>
            </a:extLst>
          </p:cNvPr>
          <p:cNvSpPr/>
          <p:nvPr/>
        </p:nvSpPr>
        <p:spPr>
          <a:xfrm>
            <a:off x="14772647" y="7779605"/>
            <a:ext cx="9230353" cy="2512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81;p25">
            <a:extLst>
              <a:ext uri="{FF2B5EF4-FFF2-40B4-BE49-F238E27FC236}">
                <a16:creationId xmlns:a16="http://schemas.microsoft.com/office/drawing/2014/main" id="{DF68548C-6B2D-FD9E-925F-E15B6F501975}"/>
              </a:ext>
            </a:extLst>
          </p:cNvPr>
          <p:cNvSpPr/>
          <p:nvPr/>
        </p:nvSpPr>
        <p:spPr>
          <a:xfrm>
            <a:off x="9378778" y="4170335"/>
            <a:ext cx="14624222" cy="2687665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r"/>
            <a:endParaRPr lang="en" sz="3200" dirty="0"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lang="en" sz="3200" dirty="0">
              <a:latin typeface="Calibri"/>
              <a:ea typeface="Calibri"/>
              <a:cs typeface="Calibri"/>
              <a:sym typeface="Calibri"/>
            </a:endParaRPr>
          </a:p>
          <a:p>
            <a:pPr algn="r"/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Control Plane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294;p25">
            <a:extLst>
              <a:ext uri="{FF2B5EF4-FFF2-40B4-BE49-F238E27FC236}">
                <a16:creationId xmlns:a16="http://schemas.microsoft.com/office/drawing/2014/main" id="{8A51C6BE-C2BC-4FA3-1BCA-6B60757EF36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29250" y="9175623"/>
            <a:ext cx="2185176" cy="85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95;p25">
            <a:extLst>
              <a:ext uri="{FF2B5EF4-FFF2-40B4-BE49-F238E27FC236}">
                <a16:creationId xmlns:a16="http://schemas.microsoft.com/office/drawing/2014/main" id="{DEA4A750-F7D5-0B19-FECC-246A5D1AF8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4794" y="9205406"/>
            <a:ext cx="791880" cy="79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6;p25">
            <a:extLst>
              <a:ext uri="{FF2B5EF4-FFF2-40B4-BE49-F238E27FC236}">
                <a16:creationId xmlns:a16="http://schemas.microsoft.com/office/drawing/2014/main" id="{A5D6DCC6-8EF3-2F8E-8DD9-DA53C9CDCB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48003" y="9201687"/>
            <a:ext cx="799326" cy="79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7;p25">
            <a:extLst>
              <a:ext uri="{FF2B5EF4-FFF2-40B4-BE49-F238E27FC236}">
                <a16:creationId xmlns:a16="http://schemas.microsoft.com/office/drawing/2014/main" id="{C4CB5D27-F724-E3CF-1D7C-5E87CBDA193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66899"/>
          <a:stretch/>
        </p:blipFill>
        <p:spPr>
          <a:xfrm>
            <a:off x="20636131" y="9192449"/>
            <a:ext cx="883618" cy="8177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8;p25">
            <a:extLst>
              <a:ext uri="{FF2B5EF4-FFF2-40B4-BE49-F238E27FC236}">
                <a16:creationId xmlns:a16="http://schemas.microsoft.com/office/drawing/2014/main" id="{03C58557-7390-6CA3-5340-FE30FD4D366B}"/>
              </a:ext>
            </a:extLst>
          </p:cNvPr>
          <p:cNvSpPr/>
          <p:nvPr/>
        </p:nvSpPr>
        <p:spPr>
          <a:xfrm>
            <a:off x="21780412" y="8874056"/>
            <a:ext cx="2126400" cy="9752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400" i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Runtime Level Capabilities</a:t>
            </a:r>
            <a:endParaRPr sz="2400" i="1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304;p25">
            <a:extLst>
              <a:ext uri="{FF2B5EF4-FFF2-40B4-BE49-F238E27FC236}">
                <a16:creationId xmlns:a16="http://schemas.microsoft.com/office/drawing/2014/main" id="{0F8F086F-1F5F-EEBC-6BF9-AC16604666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75898" y="4170335"/>
            <a:ext cx="1740066" cy="17401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07;p25">
            <a:extLst>
              <a:ext uri="{FF2B5EF4-FFF2-40B4-BE49-F238E27FC236}">
                <a16:creationId xmlns:a16="http://schemas.microsoft.com/office/drawing/2014/main" id="{59C56627-23DE-C4BD-7D51-3E4694488E5E}"/>
              </a:ext>
            </a:extLst>
          </p:cNvPr>
          <p:cNvSpPr txBox="1"/>
          <p:nvPr/>
        </p:nvSpPr>
        <p:spPr>
          <a:xfrm>
            <a:off x="14155058" y="5321936"/>
            <a:ext cx="2319679" cy="836728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134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08;p25">
            <a:extLst>
              <a:ext uri="{FF2B5EF4-FFF2-40B4-BE49-F238E27FC236}">
                <a16:creationId xmlns:a16="http://schemas.microsoft.com/office/drawing/2014/main" id="{78793B13-AB79-F1C2-6CE4-B062F39F0AF2}"/>
              </a:ext>
            </a:extLst>
          </p:cNvPr>
          <p:cNvSpPr txBox="1"/>
          <p:nvPr/>
        </p:nvSpPr>
        <p:spPr>
          <a:xfrm>
            <a:off x="9686458" y="5321936"/>
            <a:ext cx="2319679" cy="836728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134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134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10;p25">
            <a:extLst>
              <a:ext uri="{FF2B5EF4-FFF2-40B4-BE49-F238E27FC236}">
                <a16:creationId xmlns:a16="http://schemas.microsoft.com/office/drawing/2014/main" id="{51F23C47-0B3E-88D2-A972-C28DDF3AF2A6}"/>
              </a:ext>
            </a:extLst>
          </p:cNvPr>
          <p:cNvSpPr txBox="1"/>
          <p:nvPr/>
        </p:nvSpPr>
        <p:spPr>
          <a:xfrm>
            <a:off x="18623658" y="5321972"/>
            <a:ext cx="2319679" cy="836728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r>
              <a:rPr lang="en" sz="2134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2134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134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134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312;p25">
            <a:extLst>
              <a:ext uri="{FF2B5EF4-FFF2-40B4-BE49-F238E27FC236}">
                <a16:creationId xmlns:a16="http://schemas.microsoft.com/office/drawing/2014/main" id="{02C4AF0E-0D66-A8F3-A112-C727BE7032A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545626" y="9835673"/>
            <a:ext cx="1002546" cy="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14;p25">
            <a:extLst>
              <a:ext uri="{FF2B5EF4-FFF2-40B4-BE49-F238E27FC236}">
                <a16:creationId xmlns:a16="http://schemas.microsoft.com/office/drawing/2014/main" id="{70963721-0663-D75F-2272-09D17D838346}"/>
              </a:ext>
            </a:extLst>
          </p:cNvPr>
          <p:cNvSpPr/>
          <p:nvPr/>
        </p:nvSpPr>
        <p:spPr>
          <a:xfrm>
            <a:off x="9350841" y="7760548"/>
            <a:ext cx="4197600" cy="2512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316;p25">
            <a:extLst>
              <a:ext uri="{FF2B5EF4-FFF2-40B4-BE49-F238E27FC236}">
                <a16:creationId xmlns:a16="http://schemas.microsoft.com/office/drawing/2014/main" id="{22BBA9E1-BC07-51AE-319F-FF54686FB7C5}"/>
              </a:ext>
            </a:extLst>
          </p:cNvPr>
          <p:cNvCxnSpPr>
            <a:cxnSpLocks/>
            <a:stCxn id="16" idx="0"/>
            <a:endCxn id="27" idx="2"/>
          </p:cNvCxnSpPr>
          <p:nvPr/>
        </p:nvCxnSpPr>
        <p:spPr>
          <a:xfrm flipH="1" flipV="1">
            <a:off x="10266436" y="6616164"/>
            <a:ext cx="1183205" cy="114438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" name="Google Shape;317;p25">
            <a:extLst>
              <a:ext uri="{FF2B5EF4-FFF2-40B4-BE49-F238E27FC236}">
                <a16:creationId xmlns:a16="http://schemas.microsoft.com/office/drawing/2014/main" id="{CA54D230-3AE3-2C88-BAE3-C42379AA5041}"/>
              </a:ext>
            </a:extLst>
          </p:cNvPr>
          <p:cNvCxnSpPr>
            <a:cxnSpLocks/>
            <a:stCxn id="31" idx="0"/>
            <a:endCxn id="13" idx="2"/>
          </p:cNvCxnSpPr>
          <p:nvPr/>
        </p:nvCxnSpPr>
        <p:spPr>
          <a:xfrm flipH="1" flipV="1">
            <a:off x="19783498" y="6158700"/>
            <a:ext cx="1254567" cy="17212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9" name="Google Shape;318;p25">
            <a:extLst>
              <a:ext uri="{FF2B5EF4-FFF2-40B4-BE49-F238E27FC236}">
                <a16:creationId xmlns:a16="http://schemas.microsoft.com/office/drawing/2014/main" id="{DF9C7DE8-2C94-A6D7-5172-5A9FCDF37C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51356" y="8988448"/>
            <a:ext cx="1900710" cy="10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20;p25">
            <a:extLst>
              <a:ext uri="{FF2B5EF4-FFF2-40B4-BE49-F238E27FC236}">
                <a16:creationId xmlns:a16="http://schemas.microsoft.com/office/drawing/2014/main" id="{E1740EDB-6DF0-6A49-6719-492B9EFA1323}"/>
              </a:ext>
            </a:extLst>
          </p:cNvPr>
          <p:cNvSpPr txBox="1"/>
          <p:nvPr/>
        </p:nvSpPr>
        <p:spPr>
          <a:xfrm>
            <a:off x="9374191" y="10281463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Clouds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21;p25">
            <a:extLst>
              <a:ext uri="{FF2B5EF4-FFF2-40B4-BE49-F238E27FC236}">
                <a16:creationId xmlns:a16="http://schemas.microsoft.com/office/drawing/2014/main" id="{A74479D5-C4D8-1BC7-1874-978BC8DA39AF}"/>
              </a:ext>
            </a:extLst>
          </p:cNvPr>
          <p:cNvSpPr txBox="1"/>
          <p:nvPr/>
        </p:nvSpPr>
        <p:spPr>
          <a:xfrm>
            <a:off x="17786529" y="10313653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Kubernetes Clusters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322;p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A4919C-68D0-89AA-EE27-B23A374A5D2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9537" t="29507" r="8521" b="28235"/>
          <a:stretch/>
        </p:blipFill>
        <p:spPr>
          <a:xfrm>
            <a:off x="9838981" y="8486075"/>
            <a:ext cx="2028104" cy="34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23;p25" descr="Image result for aws logo">
            <a:extLst>
              <a:ext uri="{FF2B5EF4-FFF2-40B4-BE49-F238E27FC236}">
                <a16:creationId xmlns:a16="http://schemas.microsoft.com/office/drawing/2014/main" id="{5ACA30FF-C470-AC15-CEA4-4CA2861B731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38983" y="9188797"/>
            <a:ext cx="812280" cy="60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24;p25" descr="Image result for google cloud platform">
            <a:extLst>
              <a:ext uri="{FF2B5EF4-FFF2-40B4-BE49-F238E27FC236}">
                <a16:creationId xmlns:a16="http://schemas.microsoft.com/office/drawing/2014/main" id="{9C9ADA9A-E935-5808-0A3E-D0D776FB448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0622" t="11722" r="20622" b="34403"/>
          <a:stretch/>
        </p:blipFill>
        <p:spPr>
          <a:xfrm>
            <a:off x="12245252" y="8412207"/>
            <a:ext cx="621186" cy="510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317;p25">
            <a:extLst>
              <a:ext uri="{FF2B5EF4-FFF2-40B4-BE49-F238E27FC236}">
                <a16:creationId xmlns:a16="http://schemas.microsoft.com/office/drawing/2014/main" id="{BEAFED6D-14D2-9532-9FC1-87BE0E2E889B}"/>
              </a:ext>
            </a:extLst>
          </p:cNvPr>
          <p:cNvCxnSpPr>
            <a:cxnSpLocks/>
            <a:stCxn id="30" idx="0"/>
            <a:endCxn id="11" idx="2"/>
          </p:cNvCxnSpPr>
          <p:nvPr/>
        </p:nvCxnSpPr>
        <p:spPr>
          <a:xfrm flipH="1" flipV="1">
            <a:off x="15314898" y="6158664"/>
            <a:ext cx="542577" cy="184620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FE6553-2F72-357B-C7DE-744193F18B33}"/>
              </a:ext>
            </a:extLst>
          </p:cNvPr>
          <p:cNvSpPr txBox="1"/>
          <p:nvPr/>
        </p:nvSpPr>
        <p:spPr>
          <a:xfrm>
            <a:off x="9520417" y="4422970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Application</a:t>
            </a:r>
          </a:p>
        </p:txBody>
      </p:sp>
      <p:sp>
        <p:nvSpPr>
          <p:cNvPr id="27" name="Google Shape;220;p23">
            <a:extLst>
              <a:ext uri="{FF2B5EF4-FFF2-40B4-BE49-F238E27FC236}">
                <a16:creationId xmlns:a16="http://schemas.microsoft.com/office/drawing/2014/main" id="{317BF47D-E7BD-C6A2-7957-A2914C736AB3}"/>
              </a:ext>
            </a:extLst>
          </p:cNvPr>
          <p:cNvSpPr/>
          <p:nvPr/>
        </p:nvSpPr>
        <p:spPr>
          <a:xfrm>
            <a:off x="9686458" y="6167696"/>
            <a:ext cx="1159956" cy="44846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traits</a:t>
            </a:r>
            <a:endParaRPr sz="1600" dirty="0"/>
          </a:p>
        </p:txBody>
      </p:sp>
      <p:sp>
        <p:nvSpPr>
          <p:cNvPr id="28" name="Google Shape;220;p23">
            <a:extLst>
              <a:ext uri="{FF2B5EF4-FFF2-40B4-BE49-F238E27FC236}">
                <a16:creationId xmlns:a16="http://schemas.microsoft.com/office/drawing/2014/main" id="{55BC01D4-5905-8CD9-DC8B-B370789B9850}"/>
              </a:ext>
            </a:extLst>
          </p:cNvPr>
          <p:cNvSpPr/>
          <p:nvPr/>
        </p:nvSpPr>
        <p:spPr>
          <a:xfrm>
            <a:off x="14154728" y="6157286"/>
            <a:ext cx="1160501" cy="45887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traits</a:t>
            </a:r>
            <a:endParaRPr sz="1600" dirty="0"/>
          </a:p>
        </p:txBody>
      </p:sp>
      <p:sp>
        <p:nvSpPr>
          <p:cNvPr id="29" name="Google Shape;220;p23">
            <a:extLst>
              <a:ext uri="{FF2B5EF4-FFF2-40B4-BE49-F238E27FC236}">
                <a16:creationId xmlns:a16="http://schemas.microsoft.com/office/drawing/2014/main" id="{FC16E464-92B8-20A7-FD4B-0970539EE417}"/>
              </a:ext>
            </a:extLst>
          </p:cNvPr>
          <p:cNvSpPr/>
          <p:nvPr/>
        </p:nvSpPr>
        <p:spPr>
          <a:xfrm>
            <a:off x="18628138" y="6170965"/>
            <a:ext cx="1160501" cy="45887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traits</a:t>
            </a:r>
            <a:endParaRPr sz="1600" dirty="0"/>
          </a:p>
        </p:txBody>
      </p:sp>
      <p:pic>
        <p:nvPicPr>
          <p:cNvPr id="30" name="Picture 2" descr="Terraform Integration with Helm">
            <a:extLst>
              <a:ext uri="{FF2B5EF4-FFF2-40B4-BE49-F238E27FC236}">
                <a16:creationId xmlns:a16="http://schemas.microsoft.com/office/drawing/2014/main" id="{58992390-F7B7-F126-70AE-8E3B8008D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8944" y="8004868"/>
            <a:ext cx="857062" cy="98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OpenKruise · GitHub">
            <a:extLst>
              <a:ext uri="{FF2B5EF4-FFF2-40B4-BE49-F238E27FC236}">
                <a16:creationId xmlns:a16="http://schemas.microsoft.com/office/drawing/2014/main" id="{91823FC1-055E-48C0-EEBE-1F258936D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17080" r="4208" b="378"/>
          <a:stretch/>
        </p:blipFill>
        <p:spPr bwMode="auto">
          <a:xfrm>
            <a:off x="20476600" y="7879967"/>
            <a:ext cx="1122930" cy="11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Google Shape;317;p25">
            <a:extLst>
              <a:ext uri="{FF2B5EF4-FFF2-40B4-BE49-F238E27FC236}">
                <a16:creationId xmlns:a16="http://schemas.microsoft.com/office/drawing/2014/main" id="{19ED2C36-F473-3D4C-87FA-2E87D1C1FA37}"/>
              </a:ext>
            </a:extLst>
          </p:cNvPr>
          <p:cNvCxnSpPr>
            <a:cxnSpLocks/>
            <a:stCxn id="7" idx="0"/>
            <a:endCxn id="29" idx="2"/>
          </p:cNvCxnSpPr>
          <p:nvPr/>
        </p:nvCxnSpPr>
        <p:spPr>
          <a:xfrm flipH="1" flipV="1">
            <a:off x="19208389" y="6629843"/>
            <a:ext cx="339277" cy="257184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3" name="Google Shape;317;p25">
            <a:extLst>
              <a:ext uri="{FF2B5EF4-FFF2-40B4-BE49-F238E27FC236}">
                <a16:creationId xmlns:a16="http://schemas.microsoft.com/office/drawing/2014/main" id="{BD46142B-8EA5-E10F-2B09-E6B799E556F0}"/>
              </a:ext>
            </a:extLst>
          </p:cNvPr>
          <p:cNvCxnSpPr>
            <a:cxnSpLocks/>
            <a:stCxn id="5" idx="0"/>
            <a:endCxn id="29" idx="2"/>
          </p:cNvCxnSpPr>
          <p:nvPr/>
        </p:nvCxnSpPr>
        <p:spPr>
          <a:xfrm flipV="1">
            <a:off x="16521838" y="6629843"/>
            <a:ext cx="2686551" cy="254578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" name="Google Shape;316;p25">
            <a:extLst>
              <a:ext uri="{FF2B5EF4-FFF2-40B4-BE49-F238E27FC236}">
                <a16:creationId xmlns:a16="http://schemas.microsoft.com/office/drawing/2014/main" id="{03E891FB-067D-DA64-77F6-8F7BB563DDC3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H="1" flipV="1">
            <a:off x="10846298" y="6158664"/>
            <a:ext cx="603343" cy="160188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3" name="Picture 4" descr="Terraform Logos - Terraform by HashiCorp">
            <a:extLst>
              <a:ext uri="{FF2B5EF4-FFF2-40B4-BE49-F238E27FC236}">
                <a16:creationId xmlns:a16="http://schemas.microsoft.com/office/drawing/2014/main" id="{8728B202-A2FB-27BA-3085-BCAC06FEE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" r="71787"/>
          <a:stretch/>
        </p:blipFill>
        <p:spPr bwMode="auto">
          <a:xfrm>
            <a:off x="9498022" y="6979860"/>
            <a:ext cx="704536" cy="61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DE0844F-6F62-643B-54EE-FC50AAAE9CE4}"/>
              </a:ext>
            </a:extLst>
          </p:cNvPr>
          <p:cNvSpPr txBox="1"/>
          <p:nvPr/>
        </p:nvSpPr>
        <p:spPr>
          <a:xfrm>
            <a:off x="10202558" y="7087492"/>
            <a:ext cx="1988045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Terraform</a:t>
            </a:r>
            <a:r>
              <a:rPr lang="zh-CN" altLang="en-US" sz="1600" dirty="0"/>
              <a:t> </a:t>
            </a:r>
            <a:r>
              <a:rPr lang="en-US" altLang="zh-CN" sz="1600" dirty="0"/>
              <a:t>controller</a:t>
            </a:r>
            <a:endParaRPr lang="en-CN" sz="1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C499E50-3D45-925B-F891-D1D5FE6ADE77}"/>
              </a:ext>
            </a:extLst>
          </p:cNvPr>
          <p:cNvCxnSpPr/>
          <p:nvPr/>
        </p:nvCxnSpPr>
        <p:spPr>
          <a:xfrm>
            <a:off x="12190603" y="5740300"/>
            <a:ext cx="178561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E44B5E-4056-19CB-03DB-1C305E90B017}"/>
              </a:ext>
            </a:extLst>
          </p:cNvPr>
          <p:cNvCxnSpPr/>
          <p:nvPr/>
        </p:nvCxnSpPr>
        <p:spPr>
          <a:xfrm>
            <a:off x="16635765" y="5740300"/>
            <a:ext cx="178561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AED3CCC-3BBA-E453-9917-2AF5494A0D88}"/>
              </a:ext>
            </a:extLst>
          </p:cNvPr>
          <p:cNvSpPr txBox="1"/>
          <p:nvPr/>
        </p:nvSpPr>
        <p:spPr>
          <a:xfrm>
            <a:off x="12148860" y="5278012"/>
            <a:ext cx="174727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Input/Output</a:t>
            </a:r>
            <a:endParaRPr kumimoji="0" lang="en-CN" sz="16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A034EE-8A8E-3E89-ED4F-C7BB6968E4F7}"/>
              </a:ext>
            </a:extLst>
          </p:cNvPr>
          <p:cNvSpPr txBox="1"/>
          <p:nvPr/>
        </p:nvSpPr>
        <p:spPr>
          <a:xfrm>
            <a:off x="16906394" y="5280532"/>
            <a:ext cx="12856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Dependency</a:t>
            </a:r>
            <a:endParaRPr kumimoji="0" lang="en-CN" sz="16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456B98-A1E6-069A-A773-EE4B72EB1ED1}"/>
              </a:ext>
            </a:extLst>
          </p:cNvPr>
          <p:cNvSpPr txBox="1"/>
          <p:nvPr/>
        </p:nvSpPr>
        <p:spPr>
          <a:xfrm>
            <a:off x="14772647" y="7097847"/>
            <a:ext cx="923035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Community</a:t>
            </a:r>
            <a:r>
              <a:rPr lang="zh-CN" altLang="en-US" sz="1600" dirty="0"/>
              <a:t> </a:t>
            </a:r>
            <a:r>
              <a:rPr lang="en-US" altLang="zh-CN" sz="1600" dirty="0"/>
              <a:t>addons</a:t>
            </a:r>
            <a:endParaRPr lang="en-CN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BD668D-0603-DCB3-6EF2-C905AAAAFB6E}"/>
              </a:ext>
            </a:extLst>
          </p:cNvPr>
          <p:cNvSpPr txBox="1"/>
          <p:nvPr/>
        </p:nvSpPr>
        <p:spPr>
          <a:xfrm>
            <a:off x="18150734" y="12560171"/>
            <a:ext cx="423909" cy="316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CN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9406423-BDE1-2197-8AE1-EE6763F9ED18}"/>
              </a:ext>
            </a:extLst>
          </p:cNvPr>
          <p:cNvSpPr txBox="1"/>
          <p:nvPr/>
        </p:nvSpPr>
        <p:spPr>
          <a:xfrm>
            <a:off x="18859202" y="12513068"/>
            <a:ext cx="355385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KubeVela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Community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Addons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6F6410-37D1-626A-6817-37F64AFBB9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6695" y="2880172"/>
            <a:ext cx="4953800" cy="9601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5013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orem ipsum dolor sit amet"/>
          <p:cNvSpPr txBox="1"/>
          <p:nvPr/>
        </p:nvSpPr>
        <p:spPr>
          <a:xfrm>
            <a:off x="8590982" y="5667678"/>
            <a:ext cx="7202036" cy="1274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6800" spc="13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dirty="0"/>
              <a:t>Play with KubeVela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2135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slogan+logo组合06.png" descr="slogan+logo组合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002" y="5023644"/>
            <a:ext cx="12518572" cy="2921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906745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99;p14">
            <a:extLst>
              <a:ext uri="{FF2B5EF4-FFF2-40B4-BE49-F238E27FC236}">
                <a16:creationId xmlns:a16="http://schemas.microsoft.com/office/drawing/2014/main" id="{D6DE7EA2-3EC1-9E70-1D85-DEA5705BF0FD}"/>
              </a:ext>
            </a:extLst>
          </p:cNvPr>
          <p:cNvSpPr/>
          <p:nvPr/>
        </p:nvSpPr>
        <p:spPr>
          <a:xfrm>
            <a:off x="18303897" y="4771122"/>
            <a:ext cx="3594954" cy="14085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tructure Chart"/>
          <p:cNvSpPr txBox="1"/>
          <p:nvPr/>
        </p:nvSpPr>
        <p:spPr>
          <a:xfrm>
            <a:off x="772820" y="709386"/>
            <a:ext cx="5651355" cy="110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dirty="0"/>
              <a:t>What is KubeVela</a:t>
            </a:r>
            <a:endParaRPr dirty="0"/>
          </a:p>
        </p:txBody>
      </p:sp>
      <p:sp>
        <p:nvSpPr>
          <p:cNvPr id="4097" name="Lorem ipsum dolor sit amet, consectetur adipiscing elit. Praesent eget bibendum orci.">
            <a:extLst>
              <a:ext uri="{FF2B5EF4-FFF2-40B4-BE49-F238E27FC236}">
                <a16:creationId xmlns:a16="http://schemas.microsoft.com/office/drawing/2014/main" id="{4B543943-0DB5-654B-5964-AE2A1DE2D742}"/>
              </a:ext>
            </a:extLst>
          </p:cNvPr>
          <p:cNvSpPr txBox="1"/>
          <p:nvPr/>
        </p:nvSpPr>
        <p:spPr>
          <a:xfrm>
            <a:off x="1879906" y="2394594"/>
            <a:ext cx="14583480" cy="194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400" spc="68">
                <a:solidFill>
                  <a:srgbClr val="373D41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dirty="0"/>
              <a:t>KubeVela is a modern software platform that makes </a:t>
            </a:r>
            <a:r>
              <a:rPr lang="en-US" dirty="0">
                <a:solidFill>
                  <a:schemeClr val="accent5"/>
                </a:solidFill>
              </a:rPr>
              <a:t>delivering</a:t>
            </a:r>
            <a:r>
              <a:rPr lang="en-US" dirty="0"/>
              <a:t> and </a:t>
            </a:r>
            <a:r>
              <a:rPr lang="en-US" dirty="0">
                <a:solidFill>
                  <a:schemeClr val="accent5"/>
                </a:solidFill>
              </a:rPr>
              <a:t>operating</a:t>
            </a:r>
            <a:r>
              <a:rPr lang="en-US" dirty="0"/>
              <a:t> applications across today's hybrid, multi-cloud environments easier, faster and more reliable.</a:t>
            </a:r>
            <a:endParaRPr lang="en-US" sz="800" dirty="0"/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30F71F60-3DB5-CFF9-4E73-36AFF45DF04B}"/>
              </a:ext>
            </a:extLst>
          </p:cNvPr>
          <p:cNvSpPr/>
          <p:nvPr/>
        </p:nvSpPr>
        <p:spPr>
          <a:xfrm>
            <a:off x="6195575" y="7176412"/>
            <a:ext cx="10267811" cy="2157778"/>
          </a:xfrm>
          <a:prstGeom prst="rect">
            <a:avLst/>
          </a:prstGeom>
          <a:noFill/>
          <a:ln w="12700" cap="flat" cmpd="sng">
            <a:solidFill>
              <a:srgbClr val="ED7D3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t" anchorCtr="0">
            <a:noAutofit/>
          </a:bodyPr>
          <a:lstStyle/>
          <a:p>
            <a:r>
              <a:rPr lang="en-CN" sz="2933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KubeVela</a:t>
            </a:r>
            <a:endParaRPr lang="en-US" sz="2933" b="1" dirty="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3;p14">
            <a:extLst>
              <a:ext uri="{FF2B5EF4-FFF2-40B4-BE49-F238E27FC236}">
                <a16:creationId xmlns:a16="http://schemas.microsoft.com/office/drawing/2014/main" id="{BE9638D2-7FB8-84DB-B3D9-BEAF9D942568}"/>
              </a:ext>
            </a:extLst>
          </p:cNvPr>
          <p:cNvSpPr/>
          <p:nvPr/>
        </p:nvSpPr>
        <p:spPr>
          <a:xfrm>
            <a:off x="6520333" y="7941026"/>
            <a:ext cx="2085862" cy="759742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Render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4;p14">
            <a:extLst>
              <a:ext uri="{FF2B5EF4-FFF2-40B4-BE49-F238E27FC236}">
                <a16:creationId xmlns:a16="http://schemas.microsoft.com/office/drawing/2014/main" id="{7E0D92EC-E08E-CC67-AB94-5D7DDBA6AA3B}"/>
              </a:ext>
            </a:extLst>
          </p:cNvPr>
          <p:cNvSpPr/>
          <p:nvPr/>
        </p:nvSpPr>
        <p:spPr>
          <a:xfrm>
            <a:off x="8960246" y="7941026"/>
            <a:ext cx="2085862" cy="759742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Orchestrate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5;p14">
            <a:extLst>
              <a:ext uri="{FF2B5EF4-FFF2-40B4-BE49-F238E27FC236}">
                <a16:creationId xmlns:a16="http://schemas.microsoft.com/office/drawing/2014/main" id="{587C6FFC-8B85-FE4D-47F1-5331C6096F31}"/>
              </a:ext>
            </a:extLst>
          </p:cNvPr>
          <p:cNvSpPr/>
          <p:nvPr/>
        </p:nvSpPr>
        <p:spPr>
          <a:xfrm>
            <a:off x="11472930" y="7941026"/>
            <a:ext cx="2085862" cy="759742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96;p14">
            <a:extLst>
              <a:ext uri="{FF2B5EF4-FFF2-40B4-BE49-F238E27FC236}">
                <a16:creationId xmlns:a16="http://schemas.microsoft.com/office/drawing/2014/main" id="{EE012375-6DFB-CE89-466D-435535C173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606195" y="8320897"/>
            <a:ext cx="35405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97;p14">
            <a:extLst>
              <a:ext uri="{FF2B5EF4-FFF2-40B4-BE49-F238E27FC236}">
                <a16:creationId xmlns:a16="http://schemas.microsoft.com/office/drawing/2014/main" id="{27E65802-DA4C-C973-C4D7-5D2D81CE52E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1046108" y="8320897"/>
            <a:ext cx="42682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98;p14">
            <a:extLst>
              <a:ext uri="{FF2B5EF4-FFF2-40B4-BE49-F238E27FC236}">
                <a16:creationId xmlns:a16="http://schemas.microsoft.com/office/drawing/2014/main" id="{989DF985-D3CA-BD40-DE39-9222CA54BC2A}"/>
              </a:ext>
            </a:extLst>
          </p:cNvPr>
          <p:cNvSpPr txBox="1"/>
          <p:nvPr/>
        </p:nvSpPr>
        <p:spPr>
          <a:xfrm>
            <a:off x="17958715" y="6432539"/>
            <a:ext cx="4178271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Kubernetes </a:t>
            </a:r>
            <a:r>
              <a:rPr lang="en-US" altLang="zh-CN" sz="2400" dirty="0">
                <a:latin typeface="Calibri"/>
                <a:ea typeface="Calibri"/>
                <a:cs typeface="Calibri"/>
                <a:sym typeface="Calibri"/>
              </a:rPr>
              <a:t>Multi-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Clusters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14">
            <a:extLst>
              <a:ext uri="{FF2B5EF4-FFF2-40B4-BE49-F238E27FC236}">
                <a16:creationId xmlns:a16="http://schemas.microsoft.com/office/drawing/2014/main" id="{F01AC94D-1C18-D9E6-2C82-DA8A140C1ECD}"/>
              </a:ext>
            </a:extLst>
          </p:cNvPr>
          <p:cNvSpPr/>
          <p:nvPr/>
        </p:nvSpPr>
        <p:spPr>
          <a:xfrm>
            <a:off x="18012012" y="5065100"/>
            <a:ext cx="3594954" cy="14085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00;p14">
            <a:extLst>
              <a:ext uri="{FF2B5EF4-FFF2-40B4-BE49-F238E27FC236}">
                <a16:creationId xmlns:a16="http://schemas.microsoft.com/office/drawing/2014/main" id="{BA580675-089E-D97A-3EEB-547C1DEB2D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38464" y="5509191"/>
            <a:ext cx="541680" cy="4792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01;p14">
            <a:extLst>
              <a:ext uri="{FF2B5EF4-FFF2-40B4-BE49-F238E27FC236}">
                <a16:creationId xmlns:a16="http://schemas.microsoft.com/office/drawing/2014/main" id="{1D0FABCB-81EC-E53A-E6DC-7F0CC6F4F4D2}"/>
              </a:ext>
            </a:extLst>
          </p:cNvPr>
          <p:cNvSpPr/>
          <p:nvPr/>
        </p:nvSpPr>
        <p:spPr>
          <a:xfrm>
            <a:off x="18011985" y="7547895"/>
            <a:ext cx="3594954" cy="14085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02;p14">
            <a:extLst>
              <a:ext uri="{FF2B5EF4-FFF2-40B4-BE49-F238E27FC236}">
                <a16:creationId xmlns:a16="http://schemas.microsoft.com/office/drawing/2014/main" id="{B17B701B-8095-1412-6BFD-7424EA4FF7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4080" y="8167302"/>
            <a:ext cx="1627826" cy="8351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3;p14">
            <a:extLst>
              <a:ext uri="{FF2B5EF4-FFF2-40B4-BE49-F238E27FC236}">
                <a16:creationId xmlns:a16="http://schemas.microsoft.com/office/drawing/2014/main" id="{3F18640E-4AC0-9542-6C95-AB3139EF725A}"/>
              </a:ext>
            </a:extLst>
          </p:cNvPr>
          <p:cNvSpPr txBox="1"/>
          <p:nvPr/>
        </p:nvSpPr>
        <p:spPr>
          <a:xfrm>
            <a:off x="17958742" y="8977032"/>
            <a:ext cx="3701151" cy="67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Clouds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04;p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3D15C4-839A-8367-3311-7FAF632914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537" t="29507" r="8521" b="28235"/>
          <a:stretch/>
        </p:blipFill>
        <p:spPr>
          <a:xfrm>
            <a:off x="18438834" y="7775919"/>
            <a:ext cx="1736931" cy="27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5;p14" descr="Image result for aws logo">
            <a:extLst>
              <a:ext uri="{FF2B5EF4-FFF2-40B4-BE49-F238E27FC236}">
                <a16:creationId xmlns:a16="http://schemas.microsoft.com/office/drawing/2014/main" id="{8A88971B-16FC-73A7-B513-F0E29710D0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38835" y="8323382"/>
            <a:ext cx="695662" cy="47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6;p14" descr="Image result for google cloud platform">
            <a:extLst>
              <a:ext uri="{FF2B5EF4-FFF2-40B4-BE49-F238E27FC236}">
                <a16:creationId xmlns:a16="http://schemas.microsoft.com/office/drawing/2014/main" id="{76129239-E5D6-8C2A-A798-A32E08600F7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0622" t="11722" r="20622" b="34403"/>
          <a:stretch/>
        </p:blipFill>
        <p:spPr>
          <a:xfrm>
            <a:off x="20499636" y="7718371"/>
            <a:ext cx="532004" cy="39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07;p14">
            <a:extLst>
              <a:ext uri="{FF2B5EF4-FFF2-40B4-BE49-F238E27FC236}">
                <a16:creationId xmlns:a16="http://schemas.microsoft.com/office/drawing/2014/main" id="{BE04D731-34BC-DEEB-7438-E1583A325DAA}"/>
              </a:ext>
            </a:extLst>
          </p:cNvPr>
          <p:cNvSpPr/>
          <p:nvPr/>
        </p:nvSpPr>
        <p:spPr>
          <a:xfrm>
            <a:off x="18012012" y="10066006"/>
            <a:ext cx="3594954" cy="14085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108;p14">
            <a:extLst>
              <a:ext uri="{FF2B5EF4-FFF2-40B4-BE49-F238E27FC236}">
                <a16:creationId xmlns:a16="http://schemas.microsoft.com/office/drawing/2014/main" id="{51CC05DF-E5E9-48A5-7B49-9A153C07581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794750" y="10576814"/>
            <a:ext cx="1179575" cy="36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9;p14">
            <a:extLst>
              <a:ext uri="{FF2B5EF4-FFF2-40B4-BE49-F238E27FC236}">
                <a16:creationId xmlns:a16="http://schemas.microsoft.com/office/drawing/2014/main" id="{BF00A290-F3A6-67DA-FD0F-2EE00BC7BD8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204353" y="10562969"/>
            <a:ext cx="619839" cy="3950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0;p14">
            <a:extLst>
              <a:ext uri="{FF2B5EF4-FFF2-40B4-BE49-F238E27FC236}">
                <a16:creationId xmlns:a16="http://schemas.microsoft.com/office/drawing/2014/main" id="{32E98324-84CD-7D18-B708-7AFAC72BA46F}"/>
              </a:ext>
            </a:extLst>
          </p:cNvPr>
          <p:cNvSpPr txBox="1"/>
          <p:nvPr/>
        </p:nvSpPr>
        <p:spPr>
          <a:xfrm>
            <a:off x="17958886" y="11556872"/>
            <a:ext cx="3701151" cy="67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IoT/Edge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111;p14">
            <a:extLst>
              <a:ext uri="{FF2B5EF4-FFF2-40B4-BE49-F238E27FC236}">
                <a16:creationId xmlns:a16="http://schemas.microsoft.com/office/drawing/2014/main" id="{93DC0785-F39C-38B3-CC02-345249A10027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16463386" y="5769373"/>
            <a:ext cx="1548626" cy="24859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4" name="Google Shape;112;p14">
            <a:extLst>
              <a:ext uri="{FF2B5EF4-FFF2-40B4-BE49-F238E27FC236}">
                <a16:creationId xmlns:a16="http://schemas.microsoft.com/office/drawing/2014/main" id="{F529768D-0176-047D-8BE2-D99083B2E6C1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16463386" y="8252168"/>
            <a:ext cx="1548599" cy="31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5" name="Google Shape;113;p14">
            <a:extLst>
              <a:ext uri="{FF2B5EF4-FFF2-40B4-BE49-F238E27FC236}">
                <a16:creationId xmlns:a16="http://schemas.microsoft.com/office/drawing/2014/main" id="{9730321C-8DD1-7536-0637-706D47CFE5E9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16463386" y="8255301"/>
            <a:ext cx="1548626" cy="25149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6" name="Google Shape;114;p14">
            <a:extLst>
              <a:ext uri="{FF2B5EF4-FFF2-40B4-BE49-F238E27FC236}">
                <a16:creationId xmlns:a16="http://schemas.microsoft.com/office/drawing/2014/main" id="{A9BF2033-52D4-E90E-B422-DACB833F40C6}"/>
              </a:ext>
            </a:extLst>
          </p:cNvPr>
          <p:cNvSpPr/>
          <p:nvPr/>
        </p:nvSpPr>
        <p:spPr>
          <a:xfrm>
            <a:off x="3494344" y="5377822"/>
            <a:ext cx="1474431" cy="75413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CI Pipeline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5;p14">
            <a:extLst>
              <a:ext uri="{FF2B5EF4-FFF2-40B4-BE49-F238E27FC236}">
                <a16:creationId xmlns:a16="http://schemas.microsoft.com/office/drawing/2014/main" id="{828D37CA-F419-6437-B03A-BA057926F437}"/>
              </a:ext>
            </a:extLst>
          </p:cNvPr>
          <p:cNvSpPr/>
          <p:nvPr/>
        </p:nvSpPr>
        <p:spPr>
          <a:xfrm>
            <a:off x="3494378" y="7156374"/>
            <a:ext cx="1474431" cy="75413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Jenkins</a:t>
            </a:r>
            <a:endParaRPr sz="2933"/>
          </a:p>
        </p:txBody>
      </p:sp>
      <p:pic>
        <p:nvPicPr>
          <p:cNvPr id="28" name="Google Shape;116;p14">
            <a:extLst>
              <a:ext uri="{FF2B5EF4-FFF2-40B4-BE49-F238E27FC236}">
                <a16:creationId xmlns:a16="http://schemas.microsoft.com/office/drawing/2014/main" id="{9D3DABCE-E0DD-B883-7F1A-C1CE4F58C38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13141" y="6535369"/>
            <a:ext cx="606538" cy="76199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17;p14">
            <a:extLst>
              <a:ext uri="{FF2B5EF4-FFF2-40B4-BE49-F238E27FC236}">
                <a16:creationId xmlns:a16="http://schemas.microsoft.com/office/drawing/2014/main" id="{52F630A0-68F7-D57C-4783-0F19B2E5FAF7}"/>
              </a:ext>
            </a:extLst>
          </p:cNvPr>
          <p:cNvSpPr/>
          <p:nvPr/>
        </p:nvSpPr>
        <p:spPr>
          <a:xfrm>
            <a:off x="3494335" y="8792118"/>
            <a:ext cx="1474431" cy="75475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endParaRPr sz="37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8;p14">
            <a:extLst>
              <a:ext uri="{FF2B5EF4-FFF2-40B4-BE49-F238E27FC236}">
                <a16:creationId xmlns:a16="http://schemas.microsoft.com/office/drawing/2014/main" id="{730A77CB-6D7A-3752-08EE-6B257A4E8B07}"/>
              </a:ext>
            </a:extLst>
          </p:cNvPr>
          <p:cNvSpPr/>
          <p:nvPr/>
        </p:nvSpPr>
        <p:spPr>
          <a:xfrm>
            <a:off x="3477729" y="10602526"/>
            <a:ext cx="1474431" cy="75413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119;p14" descr="Press kit | GitLab">
            <a:extLst>
              <a:ext uri="{FF2B5EF4-FFF2-40B4-BE49-F238E27FC236}">
                <a16:creationId xmlns:a16="http://schemas.microsoft.com/office/drawing/2014/main" id="{7B76C749-E32A-AE03-D268-17C272C53E4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97830" y="8825264"/>
            <a:ext cx="834277" cy="687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Google Shape;120;p14">
            <a:extLst>
              <a:ext uri="{FF2B5EF4-FFF2-40B4-BE49-F238E27FC236}">
                <a16:creationId xmlns:a16="http://schemas.microsoft.com/office/drawing/2014/main" id="{8E3D4E38-0855-0581-D7CD-B4E62497BCC7}"/>
              </a:ext>
            </a:extLst>
          </p:cNvPr>
          <p:cNvCxnSpPr>
            <a:cxnSpLocks/>
            <a:stCxn id="26" idx="3"/>
            <a:endCxn id="4" idx="1"/>
          </p:cNvCxnSpPr>
          <p:nvPr/>
        </p:nvCxnSpPr>
        <p:spPr>
          <a:xfrm>
            <a:off x="4968775" y="5754889"/>
            <a:ext cx="1226800" cy="25004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3" name="Google Shape;121;p14">
            <a:extLst>
              <a:ext uri="{FF2B5EF4-FFF2-40B4-BE49-F238E27FC236}">
                <a16:creationId xmlns:a16="http://schemas.microsoft.com/office/drawing/2014/main" id="{9D53055C-B9A8-18DF-47B6-5E55D8314FCC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>
            <a:off x="4968809" y="7533441"/>
            <a:ext cx="1226766" cy="7218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" name="Google Shape;122;p14">
            <a:extLst>
              <a:ext uri="{FF2B5EF4-FFF2-40B4-BE49-F238E27FC236}">
                <a16:creationId xmlns:a16="http://schemas.microsoft.com/office/drawing/2014/main" id="{B3079C54-804C-7130-9791-5755D4F639BD}"/>
              </a:ext>
            </a:extLst>
          </p:cNvPr>
          <p:cNvCxnSpPr>
            <a:cxnSpLocks/>
            <a:stCxn id="29" idx="3"/>
            <a:endCxn id="4" idx="1"/>
          </p:cNvCxnSpPr>
          <p:nvPr/>
        </p:nvCxnSpPr>
        <p:spPr>
          <a:xfrm flipV="1">
            <a:off x="4968766" y="8255301"/>
            <a:ext cx="1226809" cy="9141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5" name="Google Shape;123;p14">
            <a:extLst>
              <a:ext uri="{FF2B5EF4-FFF2-40B4-BE49-F238E27FC236}">
                <a16:creationId xmlns:a16="http://schemas.microsoft.com/office/drawing/2014/main" id="{1637523A-B03E-CFD4-8890-C895A24B80FD}"/>
              </a:ext>
            </a:extLst>
          </p:cNvPr>
          <p:cNvCxnSpPr>
            <a:cxnSpLocks/>
            <a:stCxn id="30" idx="3"/>
            <a:endCxn id="4" idx="1"/>
          </p:cNvCxnSpPr>
          <p:nvPr/>
        </p:nvCxnSpPr>
        <p:spPr>
          <a:xfrm flipV="1">
            <a:off x="4952160" y="8255301"/>
            <a:ext cx="1243415" cy="272429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" name="Google Shape;124;p14">
            <a:extLst>
              <a:ext uri="{FF2B5EF4-FFF2-40B4-BE49-F238E27FC236}">
                <a16:creationId xmlns:a16="http://schemas.microsoft.com/office/drawing/2014/main" id="{53518E81-A74D-4444-B4E5-900589B8A880}"/>
              </a:ext>
            </a:extLst>
          </p:cNvPr>
          <p:cNvSpPr/>
          <p:nvPr/>
        </p:nvSpPr>
        <p:spPr>
          <a:xfrm>
            <a:off x="2980626" y="12618568"/>
            <a:ext cx="2720024" cy="191961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/>
            <a:endParaRPr sz="13334"/>
          </a:p>
        </p:txBody>
      </p:sp>
      <p:sp>
        <p:nvSpPr>
          <p:cNvPr id="37" name="Google Shape;125;p14">
            <a:extLst>
              <a:ext uri="{FF2B5EF4-FFF2-40B4-BE49-F238E27FC236}">
                <a16:creationId xmlns:a16="http://schemas.microsoft.com/office/drawing/2014/main" id="{173774D8-4A3D-3614-1F4B-B3668F768A36}"/>
              </a:ext>
            </a:extLst>
          </p:cNvPr>
          <p:cNvSpPr txBox="1"/>
          <p:nvPr/>
        </p:nvSpPr>
        <p:spPr>
          <a:xfrm>
            <a:off x="3813077" y="12810531"/>
            <a:ext cx="979757" cy="7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" sz="2933">
                <a:latin typeface="Roboto"/>
                <a:ea typeface="Roboto"/>
                <a:cs typeface="Roboto"/>
                <a:sym typeface="Roboto"/>
              </a:rPr>
              <a:t>CI</a:t>
            </a:r>
            <a:endParaRPr sz="2933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26;p14">
            <a:extLst>
              <a:ext uri="{FF2B5EF4-FFF2-40B4-BE49-F238E27FC236}">
                <a16:creationId xmlns:a16="http://schemas.microsoft.com/office/drawing/2014/main" id="{617D11F3-829E-C364-1D89-8AD1F9A943C7}"/>
              </a:ext>
            </a:extLst>
          </p:cNvPr>
          <p:cNvSpPr/>
          <p:nvPr/>
        </p:nvSpPr>
        <p:spPr>
          <a:xfrm>
            <a:off x="5700650" y="12618568"/>
            <a:ext cx="7987287" cy="191961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/>
            <a:endParaRPr sz="13334"/>
          </a:p>
        </p:txBody>
      </p:sp>
      <p:sp>
        <p:nvSpPr>
          <p:cNvPr id="39" name="Google Shape;127;p14">
            <a:extLst>
              <a:ext uri="{FF2B5EF4-FFF2-40B4-BE49-F238E27FC236}">
                <a16:creationId xmlns:a16="http://schemas.microsoft.com/office/drawing/2014/main" id="{F9306CBD-70B8-E91C-EDB4-81E0E3D0F246}"/>
              </a:ext>
            </a:extLst>
          </p:cNvPr>
          <p:cNvSpPr txBox="1"/>
          <p:nvPr/>
        </p:nvSpPr>
        <p:spPr>
          <a:xfrm>
            <a:off x="9105815" y="12810529"/>
            <a:ext cx="979757" cy="73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" sz="2933" dirty="0">
                <a:latin typeface="Roboto"/>
                <a:ea typeface="Roboto"/>
                <a:cs typeface="Roboto"/>
                <a:sym typeface="Roboto"/>
              </a:rPr>
              <a:t>CD</a:t>
            </a:r>
            <a:endParaRPr sz="2933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DB5ACB-7A51-488A-5F4E-675296B613B0}"/>
              </a:ext>
            </a:extLst>
          </p:cNvPr>
          <p:cNvSpPr txBox="1"/>
          <p:nvPr/>
        </p:nvSpPr>
        <p:spPr>
          <a:xfrm>
            <a:off x="10385905" y="10086157"/>
            <a:ext cx="197970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Addon</a:t>
            </a:r>
            <a:r>
              <a:rPr lang="zh-CN" altLang="en-US" sz="24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4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Catalog</a:t>
            </a:r>
            <a:endParaRPr kumimoji="0" lang="en-CN" sz="2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libaba Sans" panose="020B0503020203040204" pitchFamily="34" charset="0"/>
              <a:cs typeface="Alibaba Sans" panose="020B0503020203040204" pitchFamily="34" charset="0"/>
              <a:sym typeface="Helvetica Light"/>
            </a:endParaRPr>
          </a:p>
        </p:txBody>
      </p:sp>
      <p:pic>
        <p:nvPicPr>
          <p:cNvPr id="41" name="Picture 30" descr="CNCF Branding | Argo">
            <a:extLst>
              <a:ext uri="{FF2B5EF4-FFF2-40B4-BE49-F238E27FC236}">
                <a16:creationId xmlns:a16="http://schemas.microsoft.com/office/drawing/2014/main" id="{DEF1E111-23B7-FED6-B295-78F7AE28C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51" b="4970"/>
          <a:stretch/>
        </p:blipFill>
        <p:spPr bwMode="auto">
          <a:xfrm>
            <a:off x="10288198" y="10679360"/>
            <a:ext cx="473763" cy="51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6" descr="Grafana SVG Vector Logos - Vector Logo Zone">
            <a:extLst>
              <a:ext uri="{FF2B5EF4-FFF2-40B4-BE49-F238E27FC236}">
                <a16:creationId xmlns:a16="http://schemas.microsoft.com/office/drawing/2014/main" id="{38B51688-5362-64AA-BB4A-BBA7AAD77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42" b="14110"/>
          <a:stretch/>
        </p:blipFill>
        <p:spPr bwMode="auto">
          <a:xfrm>
            <a:off x="13024563" y="10683756"/>
            <a:ext cx="444046" cy="5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92;p14">
            <a:extLst>
              <a:ext uri="{FF2B5EF4-FFF2-40B4-BE49-F238E27FC236}">
                <a16:creationId xmlns:a16="http://schemas.microsoft.com/office/drawing/2014/main" id="{5C36A543-C963-6D19-4109-84F59383A83A}"/>
              </a:ext>
            </a:extLst>
          </p:cNvPr>
          <p:cNvSpPr/>
          <p:nvPr/>
        </p:nvSpPr>
        <p:spPr>
          <a:xfrm>
            <a:off x="7744200" y="10011201"/>
            <a:ext cx="6774989" cy="1448949"/>
          </a:xfrm>
          <a:prstGeom prst="rect">
            <a:avLst/>
          </a:prstGeom>
          <a:noFill/>
          <a:ln w="12700" cap="flat" cmpd="sng">
            <a:solidFill>
              <a:schemeClr val="accent6">
                <a:lumMod val="75000"/>
              </a:scheme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t" anchorCtr="0">
            <a:noAutofit/>
          </a:bodyPr>
          <a:lstStyle/>
          <a:p>
            <a:endParaRPr sz="2933" b="1" dirty="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136;p18">
            <a:extLst>
              <a:ext uri="{FF2B5EF4-FFF2-40B4-BE49-F238E27FC236}">
                <a16:creationId xmlns:a16="http://schemas.microsoft.com/office/drawing/2014/main" id="{A10ABB10-5963-A955-A187-0F6AB2AF27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82917" y="10656844"/>
            <a:ext cx="469237" cy="50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3;p18">
            <a:extLst>
              <a:ext uri="{FF2B5EF4-FFF2-40B4-BE49-F238E27FC236}">
                <a16:creationId xmlns:a16="http://schemas.microsoft.com/office/drawing/2014/main" id="{E9188390-4444-2537-287F-E4738B9C6FA1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40779" y="10679360"/>
            <a:ext cx="407270" cy="501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35;p18">
            <a:extLst>
              <a:ext uri="{FF2B5EF4-FFF2-40B4-BE49-F238E27FC236}">
                <a16:creationId xmlns:a16="http://schemas.microsoft.com/office/drawing/2014/main" id="{023CBD71-7888-9A3B-EA63-07C1FCA8BCC1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856922" y="10696836"/>
            <a:ext cx="393918" cy="48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8497DC9-5A42-6E00-FCDE-5BA26A088A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44958" y="10716502"/>
            <a:ext cx="321892" cy="534125"/>
          </a:xfrm>
          <a:prstGeom prst="rect">
            <a:avLst/>
          </a:prstGeom>
        </p:spPr>
      </p:pic>
      <p:pic>
        <p:nvPicPr>
          <p:cNvPr id="49" name="Picture 2" descr="HashiCorp Terraform logo (blog-adjusted aspect ratio) - VMware Cloud  Provider Blog">
            <a:extLst>
              <a:ext uri="{FF2B5EF4-FFF2-40B4-BE49-F238E27FC236}">
                <a16:creationId xmlns:a16="http://schemas.microsoft.com/office/drawing/2014/main" id="{9CC3AE37-8DD0-B205-EF8C-04A18128C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7363" r="18378" b="7344"/>
          <a:stretch/>
        </p:blipFill>
        <p:spPr bwMode="auto">
          <a:xfrm>
            <a:off x="12054668" y="10691018"/>
            <a:ext cx="494921" cy="50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NCF Branding | Flux">
            <a:extLst>
              <a:ext uri="{FF2B5EF4-FFF2-40B4-BE49-F238E27FC236}">
                <a16:creationId xmlns:a16="http://schemas.microsoft.com/office/drawing/2014/main" id="{893F3EFC-0AF0-B096-1992-6FE03BA2B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3"/>
          <a:stretch/>
        </p:blipFill>
        <p:spPr bwMode="auto">
          <a:xfrm>
            <a:off x="9179927" y="10612377"/>
            <a:ext cx="444046" cy="59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Open Policy Agent | Ecosystem">
            <a:extLst>
              <a:ext uri="{FF2B5EF4-FFF2-40B4-BE49-F238E27FC236}">
                <a16:creationId xmlns:a16="http://schemas.microsoft.com/office/drawing/2014/main" id="{8C1B0141-885A-3160-B47C-1A939DD6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526" y="10701702"/>
            <a:ext cx="542926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Vector · GitHub">
            <a:extLst>
              <a:ext uri="{FF2B5EF4-FFF2-40B4-BE49-F238E27FC236}">
                <a16:creationId xmlns:a16="http://schemas.microsoft.com/office/drawing/2014/main" id="{65CD91F9-1B6E-A0AB-2B2A-A3E3E8C92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957" y="10591629"/>
            <a:ext cx="644641" cy="64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Google Shape;134;p18">
            <a:extLst>
              <a:ext uri="{FF2B5EF4-FFF2-40B4-BE49-F238E27FC236}">
                <a16:creationId xmlns:a16="http://schemas.microsoft.com/office/drawing/2014/main" id="{C8E455BD-DA38-0DD3-4D4F-28A81A4C920E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456350" y="10744995"/>
            <a:ext cx="438865" cy="43215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箭头">
            <a:extLst>
              <a:ext uri="{FF2B5EF4-FFF2-40B4-BE49-F238E27FC236}">
                <a16:creationId xmlns:a16="http://schemas.microsoft.com/office/drawing/2014/main" id="{3E752CD8-4E1E-D8D5-0154-3DAA19F747BC}"/>
              </a:ext>
            </a:extLst>
          </p:cNvPr>
          <p:cNvSpPr/>
          <p:nvPr/>
        </p:nvSpPr>
        <p:spPr>
          <a:xfrm rot="5400000" flipH="1">
            <a:off x="11262322" y="7760898"/>
            <a:ext cx="225273" cy="3812037"/>
          </a:xfrm>
          <a:prstGeom prst="rightArrow">
            <a:avLst>
              <a:gd name="adj1" fmla="val 65857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458616" hangingPunct="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 kern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A0C1668-F7A7-9EA3-D0F2-0A6DF06B90B2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-1" t="5151" r="4080" b="36232"/>
          <a:stretch>
            <a:fillRect/>
          </a:stretch>
        </p:blipFill>
        <p:spPr>
          <a:xfrm>
            <a:off x="9435504" y="7169530"/>
            <a:ext cx="958643" cy="632400"/>
          </a:xfrm>
          <a:prstGeom prst="rect">
            <a:avLst/>
          </a:prstGeom>
          <a:noFill/>
        </p:spPr>
      </p:pic>
      <p:sp>
        <p:nvSpPr>
          <p:cNvPr id="56" name="Google Shape;95;p14">
            <a:extLst>
              <a:ext uri="{FF2B5EF4-FFF2-40B4-BE49-F238E27FC236}">
                <a16:creationId xmlns:a16="http://schemas.microsoft.com/office/drawing/2014/main" id="{036E24E5-8DFC-CD8A-81E9-0357086AD85B}"/>
              </a:ext>
            </a:extLst>
          </p:cNvPr>
          <p:cNvSpPr/>
          <p:nvPr/>
        </p:nvSpPr>
        <p:spPr>
          <a:xfrm>
            <a:off x="14051993" y="7941026"/>
            <a:ext cx="2085862" cy="759742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97;p14">
            <a:extLst>
              <a:ext uri="{FF2B5EF4-FFF2-40B4-BE49-F238E27FC236}">
                <a16:creationId xmlns:a16="http://schemas.microsoft.com/office/drawing/2014/main" id="{9C37B34C-3EE5-D07B-9788-B297977C4B69}"/>
              </a:ext>
            </a:extLst>
          </p:cNvPr>
          <p:cNvCxnSpPr>
            <a:cxnSpLocks/>
            <a:stCxn id="7" idx="3"/>
            <a:endCxn id="56" idx="1"/>
          </p:cNvCxnSpPr>
          <p:nvPr/>
        </p:nvCxnSpPr>
        <p:spPr>
          <a:xfrm>
            <a:off x="13558792" y="8320897"/>
            <a:ext cx="49320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" name="Google Shape;126;p14">
            <a:extLst>
              <a:ext uri="{FF2B5EF4-FFF2-40B4-BE49-F238E27FC236}">
                <a16:creationId xmlns:a16="http://schemas.microsoft.com/office/drawing/2014/main" id="{E7BB2E7B-8684-99F2-58E1-9CFF75F4DF17}"/>
              </a:ext>
            </a:extLst>
          </p:cNvPr>
          <p:cNvSpPr/>
          <p:nvPr/>
        </p:nvSpPr>
        <p:spPr>
          <a:xfrm>
            <a:off x="13687937" y="12618568"/>
            <a:ext cx="8295241" cy="1953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/>
            <a:endParaRPr sz="13334"/>
          </a:p>
        </p:txBody>
      </p:sp>
      <p:sp>
        <p:nvSpPr>
          <p:cNvPr id="59" name="Google Shape;127;p14">
            <a:extLst>
              <a:ext uri="{FF2B5EF4-FFF2-40B4-BE49-F238E27FC236}">
                <a16:creationId xmlns:a16="http://schemas.microsoft.com/office/drawing/2014/main" id="{28D90891-873D-DC20-CB35-3506B574F2AC}"/>
              </a:ext>
            </a:extLst>
          </p:cNvPr>
          <p:cNvSpPr txBox="1"/>
          <p:nvPr/>
        </p:nvSpPr>
        <p:spPr>
          <a:xfrm>
            <a:off x="15465943" y="12772296"/>
            <a:ext cx="4614201" cy="94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US" altLang="zh-CN" sz="2933" dirty="0">
                <a:latin typeface="Roboto"/>
                <a:ea typeface="Roboto"/>
                <a:cs typeface="Roboto"/>
                <a:sym typeface="Roboto"/>
              </a:rPr>
              <a:t>Day-2</a:t>
            </a:r>
            <a:r>
              <a:rPr lang="zh-CN" altLang="en-US" sz="2933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CN" sz="2933" dirty="0">
                <a:latin typeface="Roboto"/>
                <a:ea typeface="Roboto"/>
                <a:cs typeface="Roboto"/>
                <a:sym typeface="Roboto"/>
              </a:rPr>
              <a:t>Operating</a:t>
            </a:r>
            <a:endParaRPr sz="2933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圆角矩形 159">
            <a:extLst>
              <a:ext uri="{FF2B5EF4-FFF2-40B4-BE49-F238E27FC236}">
                <a16:creationId xmlns:a16="http://schemas.microsoft.com/office/drawing/2014/main" id="{19653808-A0C6-C833-D41D-7839F22B6E7F}"/>
              </a:ext>
            </a:extLst>
          </p:cNvPr>
          <p:cNvSpPr/>
          <p:nvPr/>
        </p:nvSpPr>
        <p:spPr>
          <a:xfrm>
            <a:off x="6695120" y="5559869"/>
            <a:ext cx="1413945" cy="6627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bg1"/>
                </a:solidFill>
              </a:rPr>
              <a:t>API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圆角矩形 162">
            <a:extLst>
              <a:ext uri="{FF2B5EF4-FFF2-40B4-BE49-F238E27FC236}">
                <a16:creationId xmlns:a16="http://schemas.microsoft.com/office/drawing/2014/main" id="{70FF9F24-96DA-3BB2-7AA7-CE89D91EE435}"/>
              </a:ext>
            </a:extLst>
          </p:cNvPr>
          <p:cNvSpPr/>
          <p:nvPr/>
        </p:nvSpPr>
        <p:spPr>
          <a:xfrm>
            <a:off x="10358240" y="5604309"/>
            <a:ext cx="1440812" cy="6369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>
                <a:solidFill>
                  <a:schemeClr val="bg1"/>
                </a:solidFill>
              </a:rPr>
              <a:t>UI</a:t>
            </a:r>
            <a:endParaRPr kumimoji="1"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60" name="圆角矩形 165">
            <a:extLst>
              <a:ext uri="{FF2B5EF4-FFF2-40B4-BE49-F238E27FC236}">
                <a16:creationId xmlns:a16="http://schemas.microsoft.com/office/drawing/2014/main" id="{883F4636-7430-C976-B934-33BC160D523F}"/>
              </a:ext>
            </a:extLst>
          </p:cNvPr>
          <p:cNvSpPr/>
          <p:nvPr/>
        </p:nvSpPr>
        <p:spPr>
          <a:xfrm>
            <a:off x="12225297" y="5604309"/>
            <a:ext cx="1440812" cy="6837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>
                <a:solidFill>
                  <a:schemeClr val="bg1"/>
                </a:solidFill>
              </a:rPr>
              <a:t>GitOps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1" name="圆角矩形 168">
            <a:extLst>
              <a:ext uri="{FF2B5EF4-FFF2-40B4-BE49-F238E27FC236}">
                <a16:creationId xmlns:a16="http://schemas.microsoft.com/office/drawing/2014/main" id="{05406193-9F37-3296-87EB-F2EC455F4FB6}"/>
              </a:ext>
            </a:extLst>
          </p:cNvPr>
          <p:cNvSpPr/>
          <p:nvPr/>
        </p:nvSpPr>
        <p:spPr>
          <a:xfrm>
            <a:off x="14216273" y="5601333"/>
            <a:ext cx="1766057" cy="6627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Observability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63" name="直线箭头连接符 172">
            <a:extLst>
              <a:ext uri="{FF2B5EF4-FFF2-40B4-BE49-F238E27FC236}">
                <a16:creationId xmlns:a16="http://schemas.microsoft.com/office/drawing/2014/main" id="{92FFEDD3-99D0-10EC-A2FB-76EC60939E89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7402093" y="6222601"/>
            <a:ext cx="3927388" cy="953811"/>
          </a:xfrm>
          <a:prstGeom prst="straightConnector1">
            <a:avLst/>
          </a:prstGeom>
          <a:ln w="63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直线箭头连接符 175">
            <a:extLst>
              <a:ext uri="{FF2B5EF4-FFF2-40B4-BE49-F238E27FC236}">
                <a16:creationId xmlns:a16="http://schemas.microsoft.com/office/drawing/2014/main" id="{7E16A023-E448-625D-1826-0E5C2FD3CD86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1078646" y="6241274"/>
            <a:ext cx="250835" cy="935138"/>
          </a:xfrm>
          <a:prstGeom prst="straightConnector1">
            <a:avLst/>
          </a:prstGeom>
          <a:ln w="63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线箭头连接符 178">
            <a:extLst>
              <a:ext uri="{FF2B5EF4-FFF2-40B4-BE49-F238E27FC236}">
                <a16:creationId xmlns:a16="http://schemas.microsoft.com/office/drawing/2014/main" id="{647B708A-A60F-03A6-214A-D4C4969A9706}"/>
              </a:ext>
            </a:extLst>
          </p:cNvPr>
          <p:cNvCxnSpPr>
            <a:cxnSpLocks/>
            <a:stCxn id="4" idx="0"/>
            <a:endCxn id="60" idx="2"/>
          </p:cNvCxnSpPr>
          <p:nvPr/>
        </p:nvCxnSpPr>
        <p:spPr>
          <a:xfrm flipV="1">
            <a:off x="11329481" y="6288021"/>
            <a:ext cx="1616222" cy="888391"/>
          </a:xfrm>
          <a:prstGeom prst="straightConnector1">
            <a:avLst/>
          </a:prstGeom>
          <a:ln w="63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箭头连接符 181">
            <a:extLst>
              <a:ext uri="{FF2B5EF4-FFF2-40B4-BE49-F238E27FC236}">
                <a16:creationId xmlns:a16="http://schemas.microsoft.com/office/drawing/2014/main" id="{293ADC50-D27C-753C-8F68-3AEB5CEE5786}"/>
              </a:ext>
            </a:extLst>
          </p:cNvPr>
          <p:cNvCxnSpPr>
            <a:cxnSpLocks/>
            <a:stCxn id="4" idx="0"/>
            <a:endCxn id="61" idx="2"/>
          </p:cNvCxnSpPr>
          <p:nvPr/>
        </p:nvCxnSpPr>
        <p:spPr>
          <a:xfrm flipV="1">
            <a:off x="11329481" y="6264065"/>
            <a:ext cx="3769821" cy="912347"/>
          </a:xfrm>
          <a:prstGeom prst="straightConnector1">
            <a:avLst/>
          </a:prstGeom>
          <a:ln w="63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圆角矩形 162">
            <a:extLst>
              <a:ext uri="{FF2B5EF4-FFF2-40B4-BE49-F238E27FC236}">
                <a16:creationId xmlns:a16="http://schemas.microsoft.com/office/drawing/2014/main" id="{1E3BDD6C-3090-71DB-9805-0CD410DEB298}"/>
              </a:ext>
            </a:extLst>
          </p:cNvPr>
          <p:cNvSpPr/>
          <p:nvPr/>
        </p:nvSpPr>
        <p:spPr>
          <a:xfrm>
            <a:off x="8522313" y="5578542"/>
            <a:ext cx="1440812" cy="6627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</a:rPr>
              <a:t>CLI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517" name="直线箭头连接符 175">
            <a:extLst>
              <a:ext uri="{FF2B5EF4-FFF2-40B4-BE49-F238E27FC236}">
                <a16:creationId xmlns:a16="http://schemas.microsoft.com/office/drawing/2014/main" id="{89FB3751-A725-A916-A9FB-8356C0102921}"/>
              </a:ext>
            </a:extLst>
          </p:cNvPr>
          <p:cNvCxnSpPr>
            <a:cxnSpLocks/>
            <a:stCxn id="4" idx="0"/>
            <a:endCxn id="516" idx="2"/>
          </p:cNvCxnSpPr>
          <p:nvPr/>
        </p:nvCxnSpPr>
        <p:spPr>
          <a:xfrm flipH="1" flipV="1">
            <a:off x="9242719" y="6241274"/>
            <a:ext cx="2086762" cy="935138"/>
          </a:xfrm>
          <a:prstGeom prst="straightConnector1">
            <a:avLst/>
          </a:prstGeom>
          <a:ln w="63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TextBox 540">
            <a:extLst>
              <a:ext uri="{FF2B5EF4-FFF2-40B4-BE49-F238E27FC236}">
                <a16:creationId xmlns:a16="http://schemas.microsoft.com/office/drawing/2014/main" id="{25E67462-1946-8E7C-2827-2E61E67B452A}"/>
              </a:ext>
            </a:extLst>
          </p:cNvPr>
          <p:cNvSpPr txBox="1"/>
          <p:nvPr/>
        </p:nvSpPr>
        <p:spPr>
          <a:xfrm>
            <a:off x="17681580" y="2593704"/>
            <a:ext cx="6001741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indent="-685800" algn="l">
              <a:buFont typeface="Wingdings" pitchFamily="2" charset="2"/>
              <a:buChar char="q"/>
            </a:pPr>
            <a:r>
              <a:rPr lang="en-US" sz="3000" b="1" dirty="0">
                <a:solidFill>
                  <a:schemeClr val="accent5"/>
                </a:solidFill>
              </a:rPr>
              <a:t>Infrastructure agnostic</a:t>
            </a:r>
          </a:p>
          <a:p>
            <a:pPr marL="685800" indent="-685800" algn="l">
              <a:buFont typeface="Wingdings" pitchFamily="2" charset="2"/>
              <a:buChar char="q"/>
            </a:pPr>
            <a:r>
              <a:rPr lang="en-US" sz="3000" b="1" dirty="0">
                <a:solidFill>
                  <a:schemeClr val="accent5"/>
                </a:solidFill>
              </a:rPr>
              <a:t>Programmable</a:t>
            </a:r>
          </a:p>
          <a:p>
            <a:pPr marL="685800" indent="-685800" algn="l">
              <a:buFont typeface="Wingdings" pitchFamily="2" charset="2"/>
              <a:buChar char="q"/>
            </a:pPr>
            <a:r>
              <a:rPr lang="en-US" altLang="zh-CN" sz="3000" b="1" dirty="0">
                <a:solidFill>
                  <a:schemeClr val="accent5"/>
                </a:solidFill>
              </a:rPr>
              <a:t>A</a:t>
            </a:r>
            <a:r>
              <a:rPr lang="en-US" sz="3000" b="1" dirty="0">
                <a:solidFill>
                  <a:schemeClr val="accent5"/>
                </a:solidFill>
              </a:rPr>
              <a:t>pplication-centric</a:t>
            </a:r>
            <a:endParaRPr lang="en-CN" sz="3000" b="1" dirty="0"/>
          </a:p>
        </p:txBody>
      </p:sp>
      <p:sp>
        <p:nvSpPr>
          <p:cNvPr id="542" name="低成本高性能高可用">
            <a:extLst>
              <a:ext uri="{FF2B5EF4-FFF2-40B4-BE49-F238E27FC236}">
                <a16:creationId xmlns:a16="http://schemas.microsoft.com/office/drawing/2014/main" id="{46A6C58D-1BB1-DFCC-C6CB-C886EC91E552}"/>
              </a:ext>
            </a:extLst>
          </p:cNvPr>
          <p:cNvSpPr txBox="1"/>
          <p:nvPr/>
        </p:nvSpPr>
        <p:spPr>
          <a:xfrm>
            <a:off x="15261924" y="5175006"/>
            <a:ext cx="1440812" cy="426327"/>
          </a:xfrm>
          <a:prstGeom prst="rect">
            <a:avLst/>
          </a:prstGeom>
          <a:ln w="12700">
            <a:miter lim="400000"/>
          </a:ln>
        </p:spPr>
        <p:txBody>
          <a:bodyPr wrap="square" lIns="28222" tIns="28222" rIns="28222" bIns="28222" anchor="ctr">
            <a:spAutoFit/>
          </a:bodyPr>
          <a:lstStyle>
            <a:lvl1pPr defTabSz="458470">
              <a:defRPr sz="3000">
                <a:solidFill>
                  <a:srgbClr val="FF6A00"/>
                </a:solidFill>
                <a:latin typeface="Alibaba PuHuiTi 2 65 Medium"/>
                <a:ea typeface="Alibaba PuHuiTi 2 65 Medium"/>
                <a:cs typeface="Alibaba PuHuiTi 2 65 Medium"/>
                <a:sym typeface="Alibaba PuHuiTi 2 65 Medium"/>
              </a:defRPr>
            </a:lvl1pPr>
          </a:lstStyle>
          <a:p>
            <a:r>
              <a:rPr lang="en-US" altLang="zh-CN" sz="2400" dirty="0">
                <a:solidFill>
                  <a:srgbClr val="F00479"/>
                </a:solidFill>
              </a:rPr>
              <a:t>NEW</a:t>
            </a:r>
            <a:endParaRPr sz="2400" dirty="0">
              <a:solidFill>
                <a:srgbClr val="F00479"/>
              </a:solidFill>
            </a:endParaRPr>
          </a:p>
        </p:txBody>
      </p:sp>
      <p:sp>
        <p:nvSpPr>
          <p:cNvPr id="543" name="低成本高性能高可用">
            <a:extLst>
              <a:ext uri="{FF2B5EF4-FFF2-40B4-BE49-F238E27FC236}">
                <a16:creationId xmlns:a16="http://schemas.microsoft.com/office/drawing/2014/main" id="{123E1FCF-066B-18F5-6616-05DCF68CECAD}"/>
              </a:ext>
            </a:extLst>
          </p:cNvPr>
          <p:cNvSpPr txBox="1"/>
          <p:nvPr/>
        </p:nvSpPr>
        <p:spPr>
          <a:xfrm>
            <a:off x="12894222" y="5137823"/>
            <a:ext cx="1440812" cy="426327"/>
          </a:xfrm>
          <a:prstGeom prst="rect">
            <a:avLst/>
          </a:prstGeom>
          <a:ln w="12700">
            <a:miter lim="400000"/>
          </a:ln>
        </p:spPr>
        <p:txBody>
          <a:bodyPr wrap="square" lIns="28222" tIns="28222" rIns="28222" bIns="28222" anchor="ctr">
            <a:spAutoFit/>
          </a:bodyPr>
          <a:lstStyle>
            <a:lvl1pPr defTabSz="458470">
              <a:defRPr sz="3000">
                <a:solidFill>
                  <a:srgbClr val="FF6A00"/>
                </a:solidFill>
                <a:latin typeface="Alibaba PuHuiTi 2 65 Medium"/>
                <a:ea typeface="Alibaba PuHuiTi 2 65 Medium"/>
                <a:cs typeface="Alibaba PuHuiTi 2 65 Medium"/>
                <a:sym typeface="Alibaba PuHuiTi 2 65 Medium"/>
              </a:defRPr>
            </a:lvl1pPr>
          </a:lstStyle>
          <a:p>
            <a:r>
              <a:rPr lang="en-US" altLang="zh-CN" sz="2400" dirty="0">
                <a:solidFill>
                  <a:srgbClr val="F00479"/>
                </a:solidFill>
              </a:rPr>
              <a:t>NEW</a:t>
            </a:r>
            <a:endParaRPr sz="2400" dirty="0">
              <a:solidFill>
                <a:srgbClr val="F00479"/>
              </a:solidFill>
            </a:endParaRPr>
          </a:p>
        </p:txBody>
      </p:sp>
      <p:sp>
        <p:nvSpPr>
          <p:cNvPr id="544" name="低成本高性能高可用">
            <a:extLst>
              <a:ext uri="{FF2B5EF4-FFF2-40B4-BE49-F238E27FC236}">
                <a16:creationId xmlns:a16="http://schemas.microsoft.com/office/drawing/2014/main" id="{49F3F35D-4E54-890D-84F0-293B46105F8B}"/>
              </a:ext>
            </a:extLst>
          </p:cNvPr>
          <p:cNvSpPr txBox="1"/>
          <p:nvPr/>
        </p:nvSpPr>
        <p:spPr>
          <a:xfrm>
            <a:off x="10711185" y="5153819"/>
            <a:ext cx="1440812" cy="426327"/>
          </a:xfrm>
          <a:prstGeom prst="rect">
            <a:avLst/>
          </a:prstGeom>
          <a:ln w="12700">
            <a:miter lim="400000"/>
          </a:ln>
        </p:spPr>
        <p:txBody>
          <a:bodyPr wrap="square" lIns="28222" tIns="28222" rIns="28222" bIns="28222" anchor="ctr">
            <a:spAutoFit/>
          </a:bodyPr>
          <a:lstStyle>
            <a:lvl1pPr defTabSz="458470">
              <a:defRPr sz="3000">
                <a:solidFill>
                  <a:srgbClr val="FF6A00"/>
                </a:solidFill>
                <a:latin typeface="Alibaba PuHuiTi 2 65 Medium"/>
                <a:ea typeface="Alibaba PuHuiTi 2 65 Medium"/>
                <a:cs typeface="Alibaba PuHuiTi 2 65 Medium"/>
                <a:sym typeface="Alibaba PuHuiTi 2 65 Medium"/>
              </a:defRPr>
            </a:lvl1pPr>
          </a:lstStyle>
          <a:p>
            <a:r>
              <a:rPr lang="en-US" altLang="zh-CN" sz="2400" dirty="0">
                <a:solidFill>
                  <a:srgbClr val="F00479"/>
                </a:solidFill>
              </a:rPr>
              <a:t>NEW</a:t>
            </a:r>
            <a:endParaRPr sz="2400" dirty="0">
              <a:solidFill>
                <a:srgbClr val="F00479"/>
              </a:solidFill>
            </a:endParaRPr>
          </a:p>
        </p:txBody>
      </p:sp>
      <p:sp>
        <p:nvSpPr>
          <p:cNvPr id="545" name="低成本高性能高可用">
            <a:extLst>
              <a:ext uri="{FF2B5EF4-FFF2-40B4-BE49-F238E27FC236}">
                <a16:creationId xmlns:a16="http://schemas.microsoft.com/office/drawing/2014/main" id="{09BA8134-35F6-6A6C-9788-FA694BCC8294}"/>
              </a:ext>
            </a:extLst>
          </p:cNvPr>
          <p:cNvSpPr txBox="1"/>
          <p:nvPr/>
        </p:nvSpPr>
        <p:spPr>
          <a:xfrm>
            <a:off x="14270430" y="9947884"/>
            <a:ext cx="1440812" cy="426327"/>
          </a:xfrm>
          <a:prstGeom prst="rect">
            <a:avLst/>
          </a:prstGeom>
          <a:ln w="12700">
            <a:miter lim="400000"/>
          </a:ln>
        </p:spPr>
        <p:txBody>
          <a:bodyPr wrap="square" lIns="28222" tIns="28222" rIns="28222" bIns="28222" anchor="ctr">
            <a:spAutoFit/>
          </a:bodyPr>
          <a:lstStyle>
            <a:lvl1pPr defTabSz="458470">
              <a:defRPr sz="3000">
                <a:solidFill>
                  <a:srgbClr val="FF6A00"/>
                </a:solidFill>
                <a:latin typeface="Alibaba PuHuiTi 2 65 Medium"/>
                <a:ea typeface="Alibaba PuHuiTi 2 65 Medium"/>
                <a:cs typeface="Alibaba PuHuiTi 2 65 Medium"/>
                <a:sym typeface="Alibaba PuHuiTi 2 65 Medium"/>
              </a:defRPr>
            </a:lvl1pPr>
          </a:lstStyle>
          <a:p>
            <a:r>
              <a:rPr lang="en-US" altLang="zh-CN" sz="2400" dirty="0">
                <a:solidFill>
                  <a:srgbClr val="F00479"/>
                </a:solidFill>
              </a:rPr>
              <a:t>NEW</a:t>
            </a:r>
            <a:endParaRPr sz="2400" dirty="0">
              <a:solidFill>
                <a:srgbClr val="F004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105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ucture Chart">
            <a:extLst>
              <a:ext uri="{FF2B5EF4-FFF2-40B4-BE49-F238E27FC236}">
                <a16:creationId xmlns:a16="http://schemas.microsoft.com/office/drawing/2014/main" id="{C6C32BCF-EF5C-EEDE-5787-FE750BB84224}"/>
              </a:ext>
            </a:extLst>
          </p:cNvPr>
          <p:cNvSpPr txBox="1"/>
          <p:nvPr/>
        </p:nvSpPr>
        <p:spPr>
          <a:xfrm>
            <a:off x="772820" y="709386"/>
            <a:ext cx="9018944" cy="110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dirty="0" err="1"/>
              <a:t>KubeVela</a:t>
            </a:r>
            <a:r>
              <a:rPr lang="en-US" altLang="zh-CN" dirty="0"/>
              <a:t>?</a:t>
            </a:r>
            <a:endParaRPr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081657-7E94-6A92-A72D-FD7C9A6A5D91}"/>
              </a:ext>
            </a:extLst>
          </p:cNvPr>
          <p:cNvGrpSpPr/>
          <p:nvPr/>
        </p:nvGrpSpPr>
        <p:grpSpPr>
          <a:xfrm>
            <a:off x="1168947" y="4330995"/>
            <a:ext cx="10384622" cy="3826812"/>
            <a:chOff x="1604633" y="4680957"/>
            <a:chExt cx="17204995" cy="6192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D6D11-5EDE-255E-9C31-36F8E3CE80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9" t="72992" r="6956" b="10237"/>
            <a:stretch/>
          </p:blipFill>
          <p:spPr>
            <a:xfrm>
              <a:off x="2090401" y="9488817"/>
              <a:ext cx="16024258" cy="138458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0FADB6-34BD-B171-ADFC-9A2723F7B9DE}"/>
                </a:ext>
              </a:extLst>
            </p:cNvPr>
            <p:cNvSpPr txBox="1"/>
            <p:nvPr/>
          </p:nvSpPr>
          <p:spPr>
            <a:xfrm>
              <a:off x="11112791" y="4680957"/>
              <a:ext cx="4109082" cy="59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i="1" dirty="0"/>
                <a:t>Application</a:t>
              </a:r>
              <a:r>
                <a:rPr lang="zh-CN" altLang="en-US" sz="1800" i="1" dirty="0"/>
                <a:t> </a:t>
              </a:r>
              <a:r>
                <a:rPr lang="en-US" altLang="zh-CN" sz="1800" i="1" dirty="0"/>
                <a:t>Developer</a:t>
              </a:r>
              <a:endParaRPr lang="en-CN" sz="1800" i="1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629114C-CE80-A252-138B-8BC161E66BC2}"/>
                </a:ext>
              </a:extLst>
            </p:cNvPr>
            <p:cNvGrpSpPr/>
            <p:nvPr/>
          </p:nvGrpSpPr>
          <p:grpSpPr>
            <a:xfrm>
              <a:off x="4143328" y="6602170"/>
              <a:ext cx="862520" cy="946267"/>
              <a:chOff x="2500603" y="2139820"/>
              <a:chExt cx="416767" cy="512562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9990CAA-9A18-7886-016F-AAAFF4408043}"/>
                  </a:ext>
                </a:extLst>
              </p:cNvPr>
              <p:cNvSpPr/>
              <p:nvPr/>
            </p:nvSpPr>
            <p:spPr>
              <a:xfrm>
                <a:off x="2500604" y="2139820"/>
                <a:ext cx="356614" cy="385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88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E65A80-8019-BDEE-B68C-5C656AC95ABD}"/>
                  </a:ext>
                </a:extLst>
              </p:cNvPr>
              <p:cNvSpPr txBox="1"/>
              <p:nvPr/>
            </p:nvSpPr>
            <p:spPr>
              <a:xfrm>
                <a:off x="2500603" y="2139820"/>
                <a:ext cx="416767" cy="51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Alibaba PuHuiTi H" pitchFamily="18" charset="-122"/>
                    <a:ea typeface="Alibaba PuHuiTi H" pitchFamily="18" charset="-122"/>
                    <a:cs typeface="Alibaba PuHuiTi H" pitchFamily="18" charset="-122"/>
                  </a:rPr>
                  <a:t>？</a:t>
                </a:r>
                <a:endParaRPr lang="en-CN" sz="32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endParaRPr>
              </a:p>
            </p:txBody>
          </p:sp>
        </p:grpSp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AD6EAA86-56A9-BD91-3EE9-911BF320BE73}"/>
                </a:ext>
              </a:extLst>
            </p:cNvPr>
            <p:cNvSpPr/>
            <p:nvPr/>
          </p:nvSpPr>
          <p:spPr>
            <a:xfrm rot="10800000">
              <a:off x="1845929" y="7997018"/>
              <a:ext cx="2666414" cy="1127248"/>
            </a:xfrm>
            <a:prstGeom prst="wedgeRectCallout">
              <a:avLst>
                <a:gd name="adj1" fmla="val -41967"/>
                <a:gd name="adj2" fmla="val 8493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8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C56884-886C-ACDE-FECF-3F56033AB82E}"/>
                </a:ext>
              </a:extLst>
            </p:cNvPr>
            <p:cNvSpPr txBox="1"/>
            <p:nvPr/>
          </p:nvSpPr>
          <p:spPr>
            <a:xfrm>
              <a:off x="1604633" y="8093055"/>
              <a:ext cx="3061260" cy="104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How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to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set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my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HPA?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</a:rPr>
                <a:t>minReplicas</a:t>
              </a:r>
              <a:r>
                <a:rPr lang="en-US" altLang="zh-CN" sz="1200" dirty="0">
                  <a:solidFill>
                    <a:schemeClr val="bg1"/>
                  </a:solidFill>
                </a:rPr>
                <a:t>,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</a:rPr>
                <a:t>maxReplicas</a:t>
              </a:r>
              <a:r>
                <a:rPr lang="en-US" altLang="zh-CN" sz="1200" dirty="0">
                  <a:solidFill>
                    <a:schemeClr val="bg1"/>
                  </a:solidFill>
                </a:rPr>
                <a:t>?</a:t>
              </a:r>
              <a:endParaRPr lang="en-CN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184A08-0592-E2D3-355B-15D99EE82F3D}"/>
                </a:ext>
              </a:extLst>
            </p:cNvPr>
            <p:cNvGrpSpPr/>
            <p:nvPr/>
          </p:nvGrpSpPr>
          <p:grpSpPr>
            <a:xfrm>
              <a:off x="7217934" y="6661532"/>
              <a:ext cx="862520" cy="946267"/>
              <a:chOff x="2500603" y="2139820"/>
              <a:chExt cx="416767" cy="512562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F670235-72D0-FEC3-0082-70E4BE9B7721}"/>
                  </a:ext>
                </a:extLst>
              </p:cNvPr>
              <p:cNvSpPr/>
              <p:nvPr/>
            </p:nvSpPr>
            <p:spPr>
              <a:xfrm>
                <a:off x="2500604" y="2139820"/>
                <a:ext cx="356614" cy="385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88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3D675D-C984-364A-86C2-69A57EDE589C}"/>
                  </a:ext>
                </a:extLst>
              </p:cNvPr>
              <p:cNvSpPr txBox="1"/>
              <p:nvPr/>
            </p:nvSpPr>
            <p:spPr>
              <a:xfrm>
                <a:off x="2500603" y="2139820"/>
                <a:ext cx="416767" cy="51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Alibaba PuHuiTi H" pitchFamily="18" charset="-122"/>
                    <a:ea typeface="Alibaba PuHuiTi H" pitchFamily="18" charset="-122"/>
                    <a:cs typeface="Alibaba PuHuiTi H" pitchFamily="18" charset="-122"/>
                  </a:rPr>
                  <a:t>？</a:t>
                </a:r>
                <a:endParaRPr lang="en-CN" sz="32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endParaRPr>
              </a:p>
            </p:txBody>
          </p:sp>
        </p:grpSp>
        <p:sp>
          <p:nvSpPr>
            <p:cNvPr id="13" name="Rectangular Callout 12">
              <a:extLst>
                <a:ext uri="{FF2B5EF4-FFF2-40B4-BE49-F238E27FC236}">
                  <a16:creationId xmlns:a16="http://schemas.microsoft.com/office/drawing/2014/main" id="{C9C62F0F-FBDC-D279-B20A-74DF5EBA5E6E}"/>
                </a:ext>
              </a:extLst>
            </p:cNvPr>
            <p:cNvSpPr/>
            <p:nvPr/>
          </p:nvSpPr>
          <p:spPr>
            <a:xfrm rot="10800000">
              <a:off x="5260489" y="7997020"/>
              <a:ext cx="2666414" cy="1127248"/>
            </a:xfrm>
            <a:prstGeom prst="wedgeRectCallout">
              <a:avLst>
                <a:gd name="adj1" fmla="val -33102"/>
                <a:gd name="adj2" fmla="val 871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8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9B6B6A-8D76-3847-3F7B-879082C7A651}"/>
                </a:ext>
              </a:extLst>
            </p:cNvPr>
            <p:cNvSpPr txBox="1"/>
            <p:nvPr/>
          </p:nvSpPr>
          <p:spPr>
            <a:xfrm>
              <a:off x="5159909" y="8099355"/>
              <a:ext cx="2819967" cy="104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Does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it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enough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to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set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my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SLB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health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check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timeout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15s?</a:t>
              </a:r>
              <a:endParaRPr lang="en-CN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64855C6-DCF6-9A84-BBAF-89679E3FA560}"/>
                </a:ext>
              </a:extLst>
            </p:cNvPr>
            <p:cNvGrpSpPr/>
            <p:nvPr/>
          </p:nvGrpSpPr>
          <p:grpSpPr>
            <a:xfrm>
              <a:off x="9745916" y="6701188"/>
              <a:ext cx="862520" cy="946267"/>
              <a:chOff x="2500603" y="2139820"/>
              <a:chExt cx="416767" cy="51256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7AD4119-64EC-EAF5-3E61-5C41ABC105CB}"/>
                  </a:ext>
                </a:extLst>
              </p:cNvPr>
              <p:cNvSpPr/>
              <p:nvPr/>
            </p:nvSpPr>
            <p:spPr>
              <a:xfrm>
                <a:off x="2500604" y="2139820"/>
                <a:ext cx="356614" cy="385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88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DB56EFE-BFC3-C7EC-ADF8-69B8946E32DB}"/>
                  </a:ext>
                </a:extLst>
              </p:cNvPr>
              <p:cNvSpPr txBox="1"/>
              <p:nvPr/>
            </p:nvSpPr>
            <p:spPr>
              <a:xfrm>
                <a:off x="2500603" y="2139820"/>
                <a:ext cx="416767" cy="51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Alibaba PuHuiTi H" pitchFamily="18" charset="-122"/>
                    <a:ea typeface="Alibaba PuHuiTi H" pitchFamily="18" charset="-122"/>
                    <a:cs typeface="Alibaba PuHuiTi H" pitchFamily="18" charset="-122"/>
                  </a:rPr>
                  <a:t>？</a:t>
                </a:r>
                <a:endParaRPr lang="en-CN" sz="32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endParaRPr>
              </a:p>
            </p:txBody>
          </p:sp>
        </p:grpSp>
        <p:sp>
          <p:nvSpPr>
            <p:cNvPr id="18" name="Rectangular Callout 17">
              <a:extLst>
                <a:ext uri="{FF2B5EF4-FFF2-40B4-BE49-F238E27FC236}">
                  <a16:creationId xmlns:a16="http://schemas.microsoft.com/office/drawing/2014/main" id="{0A892933-6651-F2AD-8DA6-989058BB0D6F}"/>
                </a:ext>
              </a:extLst>
            </p:cNvPr>
            <p:cNvSpPr/>
            <p:nvPr/>
          </p:nvSpPr>
          <p:spPr>
            <a:xfrm rot="10800000">
              <a:off x="8632836" y="7997020"/>
              <a:ext cx="2973520" cy="1127248"/>
            </a:xfrm>
            <a:prstGeom prst="wedgeRectCallout">
              <a:avLst>
                <a:gd name="adj1" fmla="val -8374"/>
                <a:gd name="adj2" fmla="val 871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88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D2F83E-D508-63B7-D7A1-E5CFFF67FA3D}"/>
                </a:ext>
              </a:extLst>
            </p:cNvPr>
            <p:cNvSpPr txBox="1"/>
            <p:nvPr/>
          </p:nvSpPr>
          <p:spPr>
            <a:xfrm>
              <a:off x="8567775" y="8210246"/>
              <a:ext cx="3218800" cy="74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What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is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PDB</a:t>
              </a:r>
              <a:r>
                <a:rPr lang="zh-CN" altLang="en-US" sz="1200" dirty="0">
                  <a:solidFill>
                    <a:schemeClr val="bg1"/>
                  </a:solidFill>
                </a:rPr>
                <a:t>？ </a:t>
              </a:r>
              <a:r>
                <a:rPr lang="en-US" altLang="zh-CN" sz="1200" dirty="0">
                  <a:solidFill>
                    <a:schemeClr val="bg1"/>
                  </a:solidFill>
                </a:rPr>
                <a:t>What’s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/>
                  </a:solidFill>
                </a:rPr>
                <a:t>maxUnavailable</a:t>
              </a:r>
              <a:r>
                <a:rPr lang="en-US" altLang="zh-CN" sz="1200" dirty="0">
                  <a:solidFill>
                    <a:schemeClr val="bg1"/>
                  </a:solidFill>
                </a:rPr>
                <a:t>?</a:t>
              </a:r>
              <a:endParaRPr lang="en-CN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B4832D9-3D15-0414-078C-B497ECC76DCC}"/>
                </a:ext>
              </a:extLst>
            </p:cNvPr>
            <p:cNvGrpSpPr/>
            <p:nvPr/>
          </p:nvGrpSpPr>
          <p:grpSpPr>
            <a:xfrm>
              <a:off x="13167332" y="6715848"/>
              <a:ext cx="862520" cy="946267"/>
              <a:chOff x="2500603" y="2139820"/>
              <a:chExt cx="416767" cy="51256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358CED8-516C-729B-40F1-193C76421AC9}"/>
                  </a:ext>
                </a:extLst>
              </p:cNvPr>
              <p:cNvSpPr/>
              <p:nvPr/>
            </p:nvSpPr>
            <p:spPr>
              <a:xfrm>
                <a:off x="2500604" y="2139820"/>
                <a:ext cx="356614" cy="385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8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B5388F-0709-93A1-DE5B-459833625C55}"/>
                  </a:ext>
                </a:extLst>
              </p:cNvPr>
              <p:cNvSpPr txBox="1"/>
              <p:nvPr/>
            </p:nvSpPr>
            <p:spPr>
              <a:xfrm>
                <a:off x="2500603" y="2139820"/>
                <a:ext cx="416767" cy="51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Alibaba PuHuiTi H" pitchFamily="18" charset="-122"/>
                    <a:ea typeface="Alibaba PuHuiTi H" pitchFamily="18" charset="-122"/>
                    <a:cs typeface="Alibaba PuHuiTi H" pitchFamily="18" charset="-122"/>
                  </a:rPr>
                  <a:t>？</a:t>
                </a:r>
                <a:endParaRPr lang="en-CN" sz="32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endParaRPr>
              </a:p>
            </p:txBody>
          </p:sp>
        </p:grpSp>
        <p:sp>
          <p:nvSpPr>
            <p:cNvPr id="23" name="Rectangular Callout 22">
              <a:extLst>
                <a:ext uri="{FF2B5EF4-FFF2-40B4-BE49-F238E27FC236}">
                  <a16:creationId xmlns:a16="http://schemas.microsoft.com/office/drawing/2014/main" id="{D833915B-1359-6512-5D13-509CE45A9497}"/>
                </a:ext>
              </a:extLst>
            </p:cNvPr>
            <p:cNvSpPr/>
            <p:nvPr/>
          </p:nvSpPr>
          <p:spPr>
            <a:xfrm rot="10800000">
              <a:off x="12054252" y="8011680"/>
              <a:ext cx="2973520" cy="1127248"/>
            </a:xfrm>
            <a:prstGeom prst="wedgeRectCallout">
              <a:avLst>
                <a:gd name="adj1" fmla="val -425"/>
                <a:gd name="adj2" fmla="val 794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88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966B85-740C-29B7-3AE0-080A37CEC736}"/>
                </a:ext>
              </a:extLst>
            </p:cNvPr>
            <p:cNvSpPr txBox="1"/>
            <p:nvPr/>
          </p:nvSpPr>
          <p:spPr>
            <a:xfrm>
              <a:off x="11989192" y="8224907"/>
              <a:ext cx="3218800" cy="74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How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to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set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CN" sz="1200" dirty="0">
                  <a:solidFill>
                    <a:schemeClr val="bg1"/>
                  </a:solidFill>
                </a:rPr>
                <a:t>CPU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and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memory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limit?</a:t>
              </a:r>
              <a:endParaRPr lang="en-CN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8F83975-1C70-2F0E-026D-58D5CA02C71F}"/>
                </a:ext>
              </a:extLst>
            </p:cNvPr>
            <p:cNvGrpSpPr/>
            <p:nvPr/>
          </p:nvGrpSpPr>
          <p:grpSpPr>
            <a:xfrm>
              <a:off x="16280124" y="6715848"/>
              <a:ext cx="862524" cy="946267"/>
              <a:chOff x="2500604" y="2139820"/>
              <a:chExt cx="416769" cy="51256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B9ECD36-DD9A-050C-A72F-B700F104F6D0}"/>
                  </a:ext>
                </a:extLst>
              </p:cNvPr>
              <p:cNvSpPr/>
              <p:nvPr/>
            </p:nvSpPr>
            <p:spPr>
              <a:xfrm>
                <a:off x="2500604" y="2139820"/>
                <a:ext cx="356614" cy="385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88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74C9D6-27F8-68FB-42BD-F06C7308CCF7}"/>
                  </a:ext>
                </a:extLst>
              </p:cNvPr>
              <p:cNvSpPr txBox="1"/>
              <p:nvPr/>
            </p:nvSpPr>
            <p:spPr>
              <a:xfrm>
                <a:off x="2500606" y="2139820"/>
                <a:ext cx="416767" cy="51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Alibaba PuHuiTi H" pitchFamily="18" charset="-122"/>
                    <a:ea typeface="Alibaba PuHuiTi H" pitchFamily="18" charset="-122"/>
                    <a:cs typeface="Alibaba PuHuiTi H" pitchFamily="18" charset="-122"/>
                  </a:rPr>
                  <a:t>？</a:t>
                </a:r>
                <a:endParaRPr lang="en-CN" sz="32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endParaRPr>
              </a:p>
            </p:txBody>
          </p:sp>
        </p:grpSp>
        <p:sp>
          <p:nvSpPr>
            <p:cNvPr id="28" name="Rectangular Callout 27">
              <a:extLst>
                <a:ext uri="{FF2B5EF4-FFF2-40B4-BE49-F238E27FC236}">
                  <a16:creationId xmlns:a16="http://schemas.microsoft.com/office/drawing/2014/main" id="{20C3A492-93C3-CFC3-11A9-76BF0B4F970B}"/>
                </a:ext>
              </a:extLst>
            </p:cNvPr>
            <p:cNvSpPr/>
            <p:nvPr/>
          </p:nvSpPr>
          <p:spPr>
            <a:xfrm rot="10800000">
              <a:off x="15655888" y="8011680"/>
              <a:ext cx="2973520" cy="1127248"/>
            </a:xfrm>
            <a:prstGeom prst="wedgeRectCallout">
              <a:avLst>
                <a:gd name="adj1" fmla="val -425"/>
                <a:gd name="adj2" fmla="val 705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88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786104-9D86-B17C-F1BB-FAEB8658F3D2}"/>
                </a:ext>
              </a:extLst>
            </p:cNvPr>
            <p:cNvSpPr txBox="1"/>
            <p:nvPr/>
          </p:nvSpPr>
          <p:spPr>
            <a:xfrm>
              <a:off x="15590828" y="8224907"/>
              <a:ext cx="3218800" cy="74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What’s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my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namespace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</a:rPr>
                <a:t>quota?</a:t>
              </a:r>
              <a:endParaRPr lang="en-CN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Graphic 30" descr="Programmer">
            <a:extLst>
              <a:ext uri="{FF2B5EF4-FFF2-40B4-BE49-F238E27FC236}">
                <a16:creationId xmlns:a16="http://schemas.microsoft.com/office/drawing/2014/main" id="{07514245-30C8-79FB-7373-FC0D58765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4308" y="3941120"/>
            <a:ext cx="1157738" cy="11382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DC5D62B-FFCC-461E-96DD-E5D3CDC3EC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07" t="32573" r="58270" b="23184"/>
          <a:stretch/>
        </p:blipFill>
        <p:spPr>
          <a:xfrm>
            <a:off x="17377689" y="5318513"/>
            <a:ext cx="1476724" cy="17444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C84939-3BAF-9FD5-A070-D5585C4831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601"/>
          <a:stretch/>
        </p:blipFill>
        <p:spPr>
          <a:xfrm>
            <a:off x="19552894" y="4214989"/>
            <a:ext cx="3026655" cy="3942818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53534A-E362-0112-1B3C-0D785432ABAB}"/>
              </a:ext>
            </a:extLst>
          </p:cNvPr>
          <p:cNvCxnSpPr/>
          <p:nvPr/>
        </p:nvCxnSpPr>
        <p:spPr>
          <a:xfrm>
            <a:off x="18928202" y="6206930"/>
            <a:ext cx="1643193" cy="1008949"/>
          </a:xfrm>
          <a:prstGeom prst="straightConnector1">
            <a:avLst/>
          </a:prstGeom>
          <a:ln w="31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63E9B3-2D8B-77B9-12D5-6C5852F93875}"/>
              </a:ext>
            </a:extLst>
          </p:cNvPr>
          <p:cNvCxnSpPr>
            <a:cxnSpLocks/>
          </p:cNvCxnSpPr>
          <p:nvPr/>
        </p:nvCxnSpPr>
        <p:spPr>
          <a:xfrm flipV="1">
            <a:off x="18888896" y="5318512"/>
            <a:ext cx="1721804" cy="741636"/>
          </a:xfrm>
          <a:prstGeom prst="straightConnector1">
            <a:avLst/>
          </a:prstGeom>
          <a:ln w="31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Programmer">
            <a:extLst>
              <a:ext uri="{FF2B5EF4-FFF2-40B4-BE49-F238E27FC236}">
                <a16:creationId xmlns:a16="http://schemas.microsoft.com/office/drawing/2014/main" id="{D63A7430-DE73-5485-921D-7E792CE37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10800" y="5689330"/>
            <a:ext cx="902942" cy="91277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262041-CB49-2C79-4F03-67467066EDD3}"/>
              </a:ext>
            </a:extLst>
          </p:cNvPr>
          <p:cNvCxnSpPr>
            <a:cxnSpLocks/>
          </p:cNvCxnSpPr>
          <p:nvPr/>
        </p:nvCxnSpPr>
        <p:spPr>
          <a:xfrm>
            <a:off x="16213742" y="6151412"/>
            <a:ext cx="999153" cy="0"/>
          </a:xfrm>
          <a:prstGeom prst="straightConnector1">
            <a:avLst/>
          </a:prstGeom>
          <a:ln w="31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F9399C-AB2F-268F-FD1C-AE92FCABD95D}"/>
              </a:ext>
            </a:extLst>
          </p:cNvPr>
          <p:cNvCxnSpPr>
            <a:cxnSpLocks/>
          </p:cNvCxnSpPr>
          <p:nvPr/>
        </p:nvCxnSpPr>
        <p:spPr>
          <a:xfrm>
            <a:off x="13227039" y="3078644"/>
            <a:ext cx="18656" cy="589975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0BA18D7-5B2A-2DBE-52CA-1D6B7177729C}"/>
              </a:ext>
            </a:extLst>
          </p:cNvPr>
          <p:cNvSpPr txBox="1"/>
          <p:nvPr/>
        </p:nvSpPr>
        <p:spPr>
          <a:xfrm>
            <a:off x="14604502" y="6844253"/>
            <a:ext cx="24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i="1" dirty="0"/>
              <a:t>Application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Developer</a:t>
            </a:r>
            <a:endParaRPr lang="en-CN" sz="1800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54C3FB-D0C9-F05D-856D-012E73A33971}"/>
              </a:ext>
            </a:extLst>
          </p:cNvPr>
          <p:cNvSpPr txBox="1"/>
          <p:nvPr/>
        </p:nvSpPr>
        <p:spPr>
          <a:xfrm>
            <a:off x="1314588" y="9168547"/>
            <a:ext cx="1125223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q"/>
            </a:pPr>
            <a:r>
              <a:rPr lang="en-US" sz="3600" b="1" i="0" dirty="0">
                <a:solidFill>
                  <a:srgbClr val="142640"/>
                </a:solidFill>
                <a:effectLst/>
                <a:latin typeface="-apple-system"/>
              </a:rPr>
              <a:t>Kubernetes and cloud complexities are exposed directly to application developers</a:t>
            </a:r>
            <a:r>
              <a:rPr lang="en-US" sz="3600" b="0" i="0" dirty="0">
                <a:solidFill>
                  <a:srgbClr val="142640"/>
                </a:solidFill>
                <a:effectLst/>
                <a:latin typeface="-apple-system"/>
              </a:rPr>
              <a:t>.</a:t>
            </a:r>
            <a:endParaRPr lang="en-CN" sz="3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31C5F1-568C-0535-70BC-F9DE678A56F4}"/>
              </a:ext>
            </a:extLst>
          </p:cNvPr>
          <p:cNvSpPr txBox="1"/>
          <p:nvPr/>
        </p:nvSpPr>
        <p:spPr>
          <a:xfrm>
            <a:off x="14522882" y="9261330"/>
            <a:ext cx="100981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q"/>
            </a:pPr>
            <a:r>
              <a:rPr lang="en-US" sz="3600" b="1" i="0" dirty="0">
                <a:solidFill>
                  <a:srgbClr val="142640"/>
                </a:solidFill>
                <a:effectLst/>
                <a:latin typeface="-apple-system"/>
              </a:rPr>
              <a:t>Kubernetes deprecations are exposed</a:t>
            </a:r>
            <a:r>
              <a:rPr lang="en-US" sz="3600" b="0" i="0" dirty="0">
                <a:solidFill>
                  <a:srgbClr val="142640"/>
                </a:solidFill>
                <a:effectLst/>
                <a:latin typeface="-apple-system"/>
              </a:rPr>
              <a:t>.</a:t>
            </a:r>
            <a:endParaRPr lang="en-CN" sz="3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16204D-259A-E3DD-20FB-B251FB6ECC77}"/>
              </a:ext>
            </a:extLst>
          </p:cNvPr>
          <p:cNvSpPr txBox="1"/>
          <p:nvPr/>
        </p:nvSpPr>
        <p:spPr>
          <a:xfrm>
            <a:off x="13097524" y="12981098"/>
            <a:ext cx="11582743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CN" sz="2000" dirty="0">
                <a:hlinkClick r:id="rId7"/>
              </a:rPr>
              <a:t>https://thenewstack.io/how-intuits-platform-engineering-team-chose-an-app-definition/</a:t>
            </a:r>
            <a:endParaRPr lang="en-CN" sz="2000" dirty="0"/>
          </a:p>
          <a:p>
            <a:endParaRPr lang="en-CN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281D6C-471D-D6D0-AFF8-46F526CFC640}"/>
              </a:ext>
            </a:extLst>
          </p:cNvPr>
          <p:cNvSpPr txBox="1"/>
          <p:nvPr/>
        </p:nvSpPr>
        <p:spPr>
          <a:xfrm>
            <a:off x="8914256" y="2053764"/>
            <a:ext cx="109260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3600" b="1">
                <a:solidFill>
                  <a:srgbClr val="FF0000"/>
                </a:solidFill>
                <a:latin typeface="-apple-system"/>
              </a:defRPr>
            </a:lvl1pPr>
          </a:lstStyle>
          <a:p>
            <a:r>
              <a:rPr lang="en-CN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CN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native</a:t>
            </a:r>
            <a:r>
              <a:rPr lang="zh-CN" altLang="en-US" dirty="0"/>
              <a:t> </a:t>
            </a:r>
            <a:r>
              <a:rPr lang="en-US" altLang="zh-CN" dirty="0"/>
              <a:t>Infrastructure.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949786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278;p25">
            <a:extLst>
              <a:ext uri="{FF2B5EF4-FFF2-40B4-BE49-F238E27FC236}">
                <a16:creationId xmlns:a16="http://schemas.microsoft.com/office/drawing/2014/main" id="{48A51263-31D6-FF34-2158-1617911F0CA5}"/>
              </a:ext>
            </a:extLst>
          </p:cNvPr>
          <p:cNvSpPr/>
          <p:nvPr/>
        </p:nvSpPr>
        <p:spPr>
          <a:xfrm>
            <a:off x="7450373" y="5517204"/>
            <a:ext cx="5633571" cy="211904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278;p25">
            <a:extLst>
              <a:ext uri="{FF2B5EF4-FFF2-40B4-BE49-F238E27FC236}">
                <a16:creationId xmlns:a16="http://schemas.microsoft.com/office/drawing/2014/main" id="{7FAD8286-D579-0CDA-A95E-3941EF782FD5}"/>
              </a:ext>
            </a:extLst>
          </p:cNvPr>
          <p:cNvSpPr/>
          <p:nvPr/>
        </p:nvSpPr>
        <p:spPr>
          <a:xfrm>
            <a:off x="7822290" y="5936372"/>
            <a:ext cx="5633571" cy="211904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tructure Chart">
            <a:extLst>
              <a:ext uri="{FF2B5EF4-FFF2-40B4-BE49-F238E27FC236}">
                <a16:creationId xmlns:a16="http://schemas.microsoft.com/office/drawing/2014/main" id="{C6C32BCF-EF5C-EEDE-5787-FE750BB84224}"/>
              </a:ext>
            </a:extLst>
          </p:cNvPr>
          <p:cNvSpPr txBox="1"/>
          <p:nvPr/>
        </p:nvSpPr>
        <p:spPr>
          <a:xfrm>
            <a:off x="772820" y="709386"/>
            <a:ext cx="9018944" cy="110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altLang="zh-CN" dirty="0"/>
              <a:t>Why should I use </a:t>
            </a:r>
            <a:r>
              <a:rPr lang="en-US" dirty="0" err="1"/>
              <a:t>KubeVela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281D6C-471D-D6D0-AFF8-46F526CFC640}"/>
              </a:ext>
            </a:extLst>
          </p:cNvPr>
          <p:cNvSpPr txBox="1"/>
          <p:nvPr/>
        </p:nvSpPr>
        <p:spPr>
          <a:xfrm>
            <a:off x="9111179" y="2086222"/>
            <a:ext cx="1258036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3600" b="1">
                <a:solidFill>
                  <a:srgbClr val="FF0000"/>
                </a:solidFill>
                <a:latin typeface="-apple-system"/>
              </a:defRPr>
            </a:lvl1pPr>
          </a:lstStyle>
          <a:p>
            <a:r>
              <a:rPr lang="en-CN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hybrid/multi-cloud</a:t>
            </a:r>
            <a:r>
              <a:rPr lang="zh-CN" altLang="en-US" dirty="0"/>
              <a:t> </a:t>
            </a:r>
            <a:r>
              <a:rPr lang="en-US" altLang="zh-CN" dirty="0"/>
              <a:t>architecture.</a:t>
            </a:r>
            <a:endParaRPr lang="en-CN" dirty="0"/>
          </a:p>
        </p:txBody>
      </p:sp>
      <p:sp>
        <p:nvSpPr>
          <p:cNvPr id="75" name="Google Shape;281;p25">
            <a:extLst>
              <a:ext uri="{FF2B5EF4-FFF2-40B4-BE49-F238E27FC236}">
                <a16:creationId xmlns:a16="http://schemas.microsoft.com/office/drawing/2014/main" id="{B3DE2B3A-D60B-D372-4D91-79452583E994}"/>
              </a:ext>
            </a:extLst>
          </p:cNvPr>
          <p:cNvSpPr/>
          <p:nvPr/>
        </p:nvSpPr>
        <p:spPr>
          <a:xfrm>
            <a:off x="4611073" y="3773708"/>
            <a:ext cx="4827360" cy="1281949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r"/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312;p25">
            <a:extLst>
              <a:ext uri="{FF2B5EF4-FFF2-40B4-BE49-F238E27FC236}">
                <a16:creationId xmlns:a16="http://schemas.microsoft.com/office/drawing/2014/main" id="{425D6029-98F9-9091-CC31-FF59E109CC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8854" y="7196070"/>
            <a:ext cx="1002547" cy="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314;p25">
            <a:extLst>
              <a:ext uri="{FF2B5EF4-FFF2-40B4-BE49-F238E27FC236}">
                <a16:creationId xmlns:a16="http://schemas.microsoft.com/office/drawing/2014/main" id="{150B718D-8B3B-1DA6-8B7B-C792CF47A0A8}"/>
              </a:ext>
            </a:extLst>
          </p:cNvPr>
          <p:cNvSpPr/>
          <p:nvPr/>
        </p:nvSpPr>
        <p:spPr>
          <a:xfrm>
            <a:off x="885413" y="5517206"/>
            <a:ext cx="5500723" cy="2119048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318;p25">
            <a:extLst>
              <a:ext uri="{FF2B5EF4-FFF2-40B4-BE49-F238E27FC236}">
                <a16:creationId xmlns:a16="http://schemas.microsoft.com/office/drawing/2014/main" id="{2D75FB3F-DA05-8174-41F7-D2CB5A778C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423" y="6708714"/>
            <a:ext cx="1900709" cy="1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322;p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AFBACB-1164-AEF3-13B3-33D3BDA85D5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537" t="29507" r="8521" b="28235"/>
          <a:stretch/>
        </p:blipFill>
        <p:spPr>
          <a:xfrm>
            <a:off x="1042735" y="7127113"/>
            <a:ext cx="1649013" cy="29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323;p25" descr="Image result for aws logo">
            <a:extLst>
              <a:ext uri="{FF2B5EF4-FFF2-40B4-BE49-F238E27FC236}">
                <a16:creationId xmlns:a16="http://schemas.microsoft.com/office/drawing/2014/main" id="{EF3FE6DF-7164-0564-5F95-130C901FA57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2835" y="6940112"/>
            <a:ext cx="812280" cy="609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324;p25" descr="Image result for google cloud platform">
            <a:extLst>
              <a:ext uri="{FF2B5EF4-FFF2-40B4-BE49-F238E27FC236}">
                <a16:creationId xmlns:a16="http://schemas.microsoft.com/office/drawing/2014/main" id="{358327CF-A976-5224-665D-9729C945FBC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0622" t="11722" r="20622" b="34403"/>
          <a:stretch/>
        </p:blipFill>
        <p:spPr>
          <a:xfrm>
            <a:off x="3661264" y="6958907"/>
            <a:ext cx="621187" cy="51059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2798119-813A-A64D-39FB-F9626CD668D7}"/>
              </a:ext>
            </a:extLst>
          </p:cNvPr>
          <p:cNvSpPr txBox="1"/>
          <p:nvPr/>
        </p:nvSpPr>
        <p:spPr>
          <a:xfrm>
            <a:off x="5555893" y="4131203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Modern</a:t>
            </a:r>
            <a:r>
              <a:rPr lang="zh-CN" altLang="en-US" sz="2800" dirty="0"/>
              <a:t> </a:t>
            </a:r>
            <a:r>
              <a:rPr lang="en-US" altLang="zh-CN" sz="2800" dirty="0"/>
              <a:t>Application</a:t>
            </a:r>
            <a:endParaRPr lang="en-CN" sz="28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CDA2E73-7C64-2B80-7469-653578FDBDB2}"/>
              </a:ext>
            </a:extLst>
          </p:cNvPr>
          <p:cNvSpPr/>
          <p:nvPr/>
        </p:nvSpPr>
        <p:spPr>
          <a:xfrm>
            <a:off x="1031555" y="5819762"/>
            <a:ext cx="1233043" cy="77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RDS</a:t>
            </a:r>
            <a:endParaRPr lang="en-CN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12EAD7A-6BFA-34AB-6729-3DBF380E3FFF}"/>
              </a:ext>
            </a:extLst>
          </p:cNvPr>
          <p:cNvSpPr/>
          <p:nvPr/>
        </p:nvSpPr>
        <p:spPr>
          <a:xfrm>
            <a:off x="3844893" y="5811973"/>
            <a:ext cx="1129400" cy="79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SLS</a:t>
            </a:r>
            <a:endParaRPr lang="en-CN" sz="24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DEEB429-7C7E-CDFD-A97E-0FC65D0E38AC}"/>
              </a:ext>
            </a:extLst>
          </p:cNvPr>
          <p:cNvSpPr/>
          <p:nvPr/>
        </p:nvSpPr>
        <p:spPr>
          <a:xfrm>
            <a:off x="5158784" y="5830903"/>
            <a:ext cx="1129400" cy="755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ARMS</a:t>
            </a:r>
            <a:endParaRPr lang="en-CN" sz="2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174E4C3-BAEC-7773-E338-433DB37547E3}"/>
              </a:ext>
            </a:extLst>
          </p:cNvPr>
          <p:cNvSpPr/>
          <p:nvPr/>
        </p:nvSpPr>
        <p:spPr>
          <a:xfrm>
            <a:off x="2454528" y="5825293"/>
            <a:ext cx="1233043" cy="77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ACK</a:t>
            </a:r>
            <a:endParaRPr lang="en-CN" sz="24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6393B32-C47A-B9D5-F9FF-9B52ABAEEC00}"/>
              </a:ext>
            </a:extLst>
          </p:cNvPr>
          <p:cNvSpPr/>
          <p:nvPr/>
        </p:nvSpPr>
        <p:spPr>
          <a:xfrm>
            <a:off x="8271401" y="6034891"/>
            <a:ext cx="1974837" cy="7752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Deployment</a:t>
            </a:r>
            <a:endParaRPr lang="en-CN" sz="24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D733E5D-050A-12DC-57E2-EA663D639952}"/>
              </a:ext>
            </a:extLst>
          </p:cNvPr>
          <p:cNvSpPr/>
          <p:nvPr/>
        </p:nvSpPr>
        <p:spPr>
          <a:xfrm>
            <a:off x="10473258" y="6021572"/>
            <a:ext cx="2289493" cy="7885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StatefulSet</a:t>
            </a:r>
            <a:endParaRPr lang="en-CN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185A3C-A174-0887-939C-A8B2BFBAE6FF}"/>
              </a:ext>
            </a:extLst>
          </p:cNvPr>
          <p:cNvSpPr/>
          <p:nvPr/>
        </p:nvSpPr>
        <p:spPr>
          <a:xfrm>
            <a:off x="8718405" y="7005886"/>
            <a:ext cx="4044346" cy="6109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CRD</a:t>
            </a:r>
            <a:r>
              <a:rPr lang="zh-CN" altLang="en-US" sz="2400" dirty="0"/>
              <a:t> </a:t>
            </a:r>
            <a:r>
              <a:rPr lang="en-US" altLang="zh-CN" sz="2400" dirty="0"/>
              <a:t>Controllers</a:t>
            </a:r>
            <a:endParaRPr lang="en-CN" sz="2400" dirty="0"/>
          </a:p>
        </p:txBody>
      </p:sp>
      <p:pic>
        <p:nvPicPr>
          <p:cNvPr id="93" name="Graphic 92" descr="Programmer">
            <a:extLst>
              <a:ext uri="{FF2B5EF4-FFF2-40B4-BE49-F238E27FC236}">
                <a16:creationId xmlns:a16="http://schemas.microsoft.com/office/drawing/2014/main" id="{FB3DA3DE-7D0B-8EAC-E42D-B374C73C6D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0952" y="3745041"/>
            <a:ext cx="1202845" cy="1202845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77A6418-8C0B-74AA-83A4-CFCC27D8FBF4}"/>
              </a:ext>
            </a:extLst>
          </p:cNvPr>
          <p:cNvCxnSpPr>
            <a:stCxn id="75" idx="2"/>
            <a:endCxn id="77" idx="0"/>
          </p:cNvCxnSpPr>
          <p:nvPr/>
        </p:nvCxnSpPr>
        <p:spPr>
          <a:xfrm flipH="1">
            <a:off x="3635775" y="5055657"/>
            <a:ext cx="3388981" cy="46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0FE131B-4F44-F130-6F22-D471C29F1688}"/>
              </a:ext>
            </a:extLst>
          </p:cNvPr>
          <p:cNvCxnSpPr>
            <a:cxnSpLocks/>
            <a:stCxn id="75" idx="2"/>
            <a:endCxn id="74" idx="0"/>
          </p:cNvCxnSpPr>
          <p:nvPr/>
        </p:nvCxnSpPr>
        <p:spPr>
          <a:xfrm>
            <a:off x="7024754" y="5055657"/>
            <a:ext cx="3242405" cy="46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D5E91DE-5DA0-3536-AF04-7B10381A91A3}"/>
              </a:ext>
            </a:extLst>
          </p:cNvPr>
          <p:cNvSpPr txBox="1"/>
          <p:nvPr/>
        </p:nvSpPr>
        <p:spPr>
          <a:xfrm>
            <a:off x="7649304" y="12108415"/>
            <a:ext cx="826204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How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to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manage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them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in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a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united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way?</a:t>
            </a:r>
            <a:endParaRPr lang="en-CN" sz="3600" dirty="0">
              <a:solidFill>
                <a:srgbClr val="FF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3C0E6EF-DB9F-1B86-3FC3-C58AAA42DD7E}"/>
              </a:ext>
            </a:extLst>
          </p:cNvPr>
          <p:cNvSpPr txBox="1"/>
          <p:nvPr/>
        </p:nvSpPr>
        <p:spPr>
          <a:xfrm>
            <a:off x="5503156" y="10420911"/>
            <a:ext cx="12006368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q"/>
            </a:pP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App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Delivery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not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only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containers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but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also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cloud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resources.</a:t>
            </a:r>
          </a:p>
          <a:p>
            <a:pPr marL="571500" indent="-571500" algn="l">
              <a:buFont typeface="Wingdings" pitchFamily="2" charset="2"/>
              <a:buChar char="q"/>
            </a:pP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App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Delivery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across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multi-clusters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for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dev/test/prod</a:t>
            </a:r>
            <a:r>
              <a:rPr lang="zh-CN" altLang="en-US" sz="2800" b="1" i="0" dirty="0">
                <a:solidFill>
                  <a:srgbClr val="142640"/>
                </a:solidFill>
                <a:effectLst/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142640"/>
                </a:solidFill>
                <a:latin typeface="-apple-system"/>
              </a:rPr>
              <a:t>e</a:t>
            </a:r>
            <a:r>
              <a:rPr lang="en-US" altLang="zh-CN" sz="2800" b="1" i="0" dirty="0">
                <a:solidFill>
                  <a:srgbClr val="142640"/>
                </a:solidFill>
                <a:effectLst/>
                <a:latin typeface="-apple-system"/>
              </a:rPr>
              <a:t>nvironment.</a:t>
            </a:r>
          </a:p>
          <a:p>
            <a:pPr marL="571500" indent="-571500" algn="l">
              <a:buFont typeface="Wingdings" pitchFamily="2" charset="2"/>
              <a:buChar char="q"/>
            </a:pPr>
            <a:r>
              <a:rPr lang="en-US" altLang="zh-CN" sz="2800" b="1" dirty="0">
                <a:solidFill>
                  <a:srgbClr val="142640"/>
                </a:solidFill>
                <a:latin typeface="-apple-system"/>
              </a:rPr>
              <a:t>App</a:t>
            </a:r>
            <a:r>
              <a:rPr lang="zh-CN" altLang="en-US" sz="2800" b="1" dirty="0">
                <a:solidFill>
                  <a:srgbClr val="142640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142640"/>
                </a:solidFill>
                <a:latin typeface="-apple-system"/>
              </a:rPr>
              <a:t>Delivery</a:t>
            </a:r>
            <a:r>
              <a:rPr lang="zh-CN" altLang="en-US" sz="2800" b="1" dirty="0">
                <a:solidFill>
                  <a:srgbClr val="142640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142640"/>
                </a:solidFill>
                <a:latin typeface="-apple-system"/>
              </a:rPr>
              <a:t>to</a:t>
            </a:r>
            <a:r>
              <a:rPr lang="zh-CN" altLang="en-US" sz="2800" b="1" dirty="0">
                <a:solidFill>
                  <a:srgbClr val="142640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142640"/>
                </a:solidFill>
                <a:latin typeface="-apple-system"/>
              </a:rPr>
              <a:t>multi-clusters/clouds</a:t>
            </a:r>
            <a:r>
              <a:rPr lang="zh-CN" altLang="en-US" sz="2800" b="1" dirty="0">
                <a:solidFill>
                  <a:srgbClr val="142640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142640"/>
                </a:solidFill>
                <a:latin typeface="-apple-system"/>
              </a:rPr>
              <a:t>for</a:t>
            </a:r>
            <a:r>
              <a:rPr lang="zh-CN" altLang="en-US" sz="2800" b="1" dirty="0">
                <a:solidFill>
                  <a:srgbClr val="142640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142640"/>
                </a:solidFill>
                <a:latin typeface="-apple-system"/>
              </a:rPr>
              <a:t>high</a:t>
            </a:r>
            <a:r>
              <a:rPr lang="zh-CN" altLang="en-US" sz="2800" b="1" dirty="0">
                <a:solidFill>
                  <a:srgbClr val="142640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142640"/>
                </a:solidFill>
                <a:latin typeface="-apple-system"/>
              </a:rPr>
              <a:t>availability.</a:t>
            </a:r>
            <a:endParaRPr lang="en-CN" sz="2800" dirty="0"/>
          </a:p>
        </p:txBody>
      </p:sp>
      <p:sp>
        <p:nvSpPr>
          <p:cNvPr id="5" name="Google Shape;281;p25">
            <a:extLst>
              <a:ext uri="{FF2B5EF4-FFF2-40B4-BE49-F238E27FC236}">
                <a16:creationId xmlns:a16="http://schemas.microsoft.com/office/drawing/2014/main" id="{4F8A281B-E08E-C18C-C564-5071228FE249}"/>
              </a:ext>
            </a:extLst>
          </p:cNvPr>
          <p:cNvSpPr/>
          <p:nvPr/>
        </p:nvSpPr>
        <p:spPr>
          <a:xfrm>
            <a:off x="17065033" y="3743811"/>
            <a:ext cx="4827360" cy="1281949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r"/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18;p25">
            <a:extLst>
              <a:ext uri="{FF2B5EF4-FFF2-40B4-BE49-F238E27FC236}">
                <a16:creationId xmlns:a16="http://schemas.microsoft.com/office/drawing/2014/main" id="{4836E813-3219-D28D-4A2D-8ABF098FD98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0238" y="7519420"/>
            <a:ext cx="1900709" cy="10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20;p25">
            <a:extLst>
              <a:ext uri="{FF2B5EF4-FFF2-40B4-BE49-F238E27FC236}">
                <a16:creationId xmlns:a16="http://schemas.microsoft.com/office/drawing/2014/main" id="{0F91ACE2-0B4A-76BF-54C4-E36E5B119F2A}"/>
              </a:ext>
            </a:extLst>
          </p:cNvPr>
          <p:cNvSpPr txBox="1"/>
          <p:nvPr/>
        </p:nvSpPr>
        <p:spPr>
          <a:xfrm>
            <a:off x="4667096" y="8880864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Hybrid Environment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322;p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0A6801-0C74-7FA5-539B-1EECBF7907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537" t="29507" r="8521" b="28235"/>
          <a:stretch/>
        </p:blipFill>
        <p:spPr>
          <a:xfrm>
            <a:off x="17321204" y="7910126"/>
            <a:ext cx="1649013" cy="29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23;p25" descr="Image result for aws logo">
            <a:extLst>
              <a:ext uri="{FF2B5EF4-FFF2-40B4-BE49-F238E27FC236}">
                <a16:creationId xmlns:a16="http://schemas.microsoft.com/office/drawing/2014/main" id="{19ADB1CD-44B0-C791-82AD-1B4AFE725F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01363" y="7683670"/>
            <a:ext cx="812280" cy="609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24;p25" descr="Image result for google cloud platform">
            <a:extLst>
              <a:ext uri="{FF2B5EF4-FFF2-40B4-BE49-F238E27FC236}">
                <a16:creationId xmlns:a16="http://schemas.microsoft.com/office/drawing/2014/main" id="{91E4ECFC-DDD1-5BB4-4831-DF9C41B769F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0622" t="11722" r="20622" b="34403"/>
          <a:stretch/>
        </p:blipFill>
        <p:spPr>
          <a:xfrm>
            <a:off x="22344151" y="7732976"/>
            <a:ext cx="621187" cy="5105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CEBC43-4CBC-4F6B-F528-857C72C0CC0E}"/>
              </a:ext>
            </a:extLst>
          </p:cNvPr>
          <p:cNvSpPr txBox="1"/>
          <p:nvPr/>
        </p:nvSpPr>
        <p:spPr>
          <a:xfrm>
            <a:off x="18009853" y="4101306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Modern</a:t>
            </a:r>
            <a:r>
              <a:rPr lang="zh-CN" altLang="en-US" sz="2800" dirty="0"/>
              <a:t> </a:t>
            </a:r>
            <a:r>
              <a:rPr lang="en-US" altLang="zh-CN" sz="2800" dirty="0"/>
              <a:t>Application</a:t>
            </a:r>
            <a:endParaRPr lang="en-CN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9BDCB-807C-C368-643F-1E8378176163}"/>
              </a:ext>
            </a:extLst>
          </p:cNvPr>
          <p:cNvSpPr/>
          <p:nvPr/>
        </p:nvSpPr>
        <p:spPr>
          <a:xfrm>
            <a:off x="19783706" y="6531574"/>
            <a:ext cx="1233043" cy="77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ACK</a:t>
            </a:r>
            <a:endParaRPr lang="en-CN" sz="2400" dirty="0"/>
          </a:p>
        </p:txBody>
      </p:sp>
      <p:pic>
        <p:nvPicPr>
          <p:cNvPr id="21" name="Graphic 20" descr="Programmer">
            <a:extLst>
              <a:ext uri="{FF2B5EF4-FFF2-40B4-BE49-F238E27FC236}">
                <a16:creationId xmlns:a16="http://schemas.microsoft.com/office/drawing/2014/main" id="{0D3AD600-F65E-D834-3883-9C1331193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34912" y="3715144"/>
            <a:ext cx="1202845" cy="120284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D84E4B-DC89-FCAE-7080-53AA93F9E3AA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19478713" y="5025760"/>
            <a:ext cx="921515" cy="1505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EB1EB44-B733-31D6-0D5A-B79F383D1259}"/>
              </a:ext>
            </a:extLst>
          </p:cNvPr>
          <p:cNvSpPr/>
          <p:nvPr/>
        </p:nvSpPr>
        <p:spPr>
          <a:xfrm>
            <a:off x="17529188" y="6531574"/>
            <a:ext cx="1233043" cy="77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AKS</a:t>
            </a:r>
            <a:endParaRPr lang="en-CN" sz="2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85CE63-8FE5-453F-E31B-7755D05DA978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>
          <a:xfrm flipH="1">
            <a:off x="18145710" y="5025760"/>
            <a:ext cx="1333003" cy="1505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D8E8D89-F0E0-A67A-E710-7BF30C19E96B}"/>
              </a:ext>
            </a:extLst>
          </p:cNvPr>
          <p:cNvSpPr/>
          <p:nvPr/>
        </p:nvSpPr>
        <p:spPr>
          <a:xfrm>
            <a:off x="15274669" y="6525647"/>
            <a:ext cx="1233043" cy="77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EKS</a:t>
            </a:r>
            <a:endParaRPr lang="en-CN" sz="24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B0B122-FA09-E8F3-D49F-4D79AECB3B34}"/>
              </a:ext>
            </a:extLst>
          </p:cNvPr>
          <p:cNvCxnSpPr>
            <a:cxnSpLocks/>
            <a:stCxn id="5" idx="2"/>
            <a:endCxn id="55" idx="0"/>
          </p:cNvCxnSpPr>
          <p:nvPr/>
        </p:nvCxnSpPr>
        <p:spPr>
          <a:xfrm flipH="1">
            <a:off x="15891191" y="5025760"/>
            <a:ext cx="3587522" cy="149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FAF9DC4-4751-2A65-3508-936BD7949285}"/>
              </a:ext>
            </a:extLst>
          </p:cNvPr>
          <p:cNvSpPr/>
          <p:nvPr/>
        </p:nvSpPr>
        <p:spPr>
          <a:xfrm>
            <a:off x="22038224" y="6536149"/>
            <a:ext cx="1233043" cy="77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GKE</a:t>
            </a:r>
            <a:endParaRPr lang="en-CN" sz="24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8E5641-A2F1-2ECF-6CFC-D090D04E4B6F}"/>
              </a:ext>
            </a:extLst>
          </p:cNvPr>
          <p:cNvCxnSpPr>
            <a:cxnSpLocks/>
            <a:stCxn id="5" idx="2"/>
            <a:endCxn id="64" idx="0"/>
          </p:cNvCxnSpPr>
          <p:nvPr/>
        </p:nvCxnSpPr>
        <p:spPr>
          <a:xfrm>
            <a:off x="19478713" y="5025760"/>
            <a:ext cx="3176033" cy="151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Google Shape;320;p25">
            <a:extLst>
              <a:ext uri="{FF2B5EF4-FFF2-40B4-BE49-F238E27FC236}">
                <a16:creationId xmlns:a16="http://schemas.microsoft.com/office/drawing/2014/main" id="{F44EE6B7-C3E1-75C8-EDDC-01584EA4FBB5}"/>
              </a:ext>
            </a:extLst>
          </p:cNvPr>
          <p:cNvSpPr txBox="1"/>
          <p:nvPr/>
        </p:nvSpPr>
        <p:spPr>
          <a:xfrm>
            <a:off x="17136847" y="8869805"/>
            <a:ext cx="4321600" cy="86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ctr"/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Multi-Clusters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" name="Google Shape;233;p23">
            <a:extLst>
              <a:ext uri="{FF2B5EF4-FFF2-40B4-BE49-F238E27FC236}">
                <a16:creationId xmlns:a16="http://schemas.microsoft.com/office/drawing/2014/main" id="{1DF70B17-1EC2-66CD-40E0-95BAFABBBDA4}"/>
              </a:ext>
            </a:extLst>
          </p:cNvPr>
          <p:cNvCxnSpPr>
            <a:cxnSpLocks/>
          </p:cNvCxnSpPr>
          <p:nvPr/>
        </p:nvCxnSpPr>
        <p:spPr>
          <a:xfrm flipH="1">
            <a:off x="14436531" y="3075879"/>
            <a:ext cx="16457" cy="707007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1757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9B1F18A-FF72-6338-86ED-C2AE84B40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661" y="2299541"/>
            <a:ext cx="5557002" cy="6910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9" name="Tittle"/>
          <p:cNvSpPr txBox="1"/>
          <p:nvPr/>
        </p:nvSpPr>
        <p:spPr>
          <a:xfrm>
            <a:off x="621094" y="659429"/>
            <a:ext cx="13466251" cy="110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model(OAM)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 err="1"/>
              <a:t>KubeVela</a:t>
            </a:r>
            <a:endParaRPr dirty="0"/>
          </a:p>
        </p:txBody>
      </p:sp>
      <p:sp>
        <p:nvSpPr>
          <p:cNvPr id="640" name="Lorem ipsum dolor sit amet, consectetur adipiscing elit. Praesent eget bibendum orci."/>
          <p:cNvSpPr txBox="1"/>
          <p:nvPr/>
        </p:nvSpPr>
        <p:spPr>
          <a:xfrm>
            <a:off x="1163406" y="9639186"/>
            <a:ext cx="11795512" cy="688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400" spc="68">
                <a:solidFill>
                  <a:srgbClr val="373D41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sz="3200" b="1" dirty="0">
                <a:solidFill>
                  <a:schemeClr val="tx1"/>
                </a:solidFill>
              </a:rPr>
              <a:t>Consistent</a:t>
            </a:r>
            <a:r>
              <a:rPr lang="zh-CN" altLang="en-US" sz="3200" b="1" dirty="0">
                <a:solidFill>
                  <a:schemeClr val="accent5"/>
                </a:solidFill>
              </a:rPr>
              <a:t> </a:t>
            </a:r>
            <a:r>
              <a:rPr lang="en-US" altLang="zh-CN" sz="3200" b="1" dirty="0">
                <a:solidFill>
                  <a:schemeClr val="accent5"/>
                </a:solidFill>
              </a:rPr>
              <a:t>Application</a:t>
            </a:r>
            <a:r>
              <a:rPr lang="zh-CN" altLang="en-US" sz="3200" b="1" dirty="0">
                <a:solidFill>
                  <a:schemeClr val="accent5"/>
                </a:solidFill>
              </a:rPr>
              <a:t> </a:t>
            </a:r>
            <a:r>
              <a:rPr lang="en-US" altLang="zh-CN" sz="3200" b="1" dirty="0">
                <a:solidFill>
                  <a:schemeClr val="accent5"/>
                </a:solidFill>
              </a:rPr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dirty="0"/>
              <a:t>Application Delivery</a:t>
            </a:r>
            <a:r>
              <a:rPr lang="en-US" altLang="zh-CN" dirty="0"/>
              <a:t>.</a:t>
            </a:r>
            <a:endParaRPr lang="en-US" sz="3600" b="1" dirty="0">
              <a:solidFill>
                <a:schemeClr val="accent5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480624-1961-C966-0970-40A41E01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7345" y="1056146"/>
            <a:ext cx="5150252" cy="1005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FECB8B-4B7F-D6B0-6555-72026A05C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1957" y="2299541"/>
            <a:ext cx="5320834" cy="1005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1F75DF-9F03-8778-B3B3-B37A08E3102D}"/>
              </a:ext>
            </a:extLst>
          </p:cNvPr>
          <p:cNvSpPr txBox="1"/>
          <p:nvPr/>
        </p:nvSpPr>
        <p:spPr>
          <a:xfrm>
            <a:off x="12045934" y="5983456"/>
            <a:ext cx="88485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VS</a:t>
            </a:r>
            <a:endParaRPr kumimoji="0" lang="en-CN" sz="50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D5F176-7E4C-027E-A82D-DB52751081C3}"/>
              </a:ext>
            </a:extLst>
          </p:cNvPr>
          <p:cNvSpPr txBox="1"/>
          <p:nvPr/>
        </p:nvSpPr>
        <p:spPr>
          <a:xfrm>
            <a:off x="14394196" y="10143134"/>
            <a:ext cx="8474154" cy="872034"/>
          </a:xfrm>
          <a:prstGeom prst="rect">
            <a:avLst/>
          </a:prstGeom>
          <a:noFill/>
          <a:ln w="12700" cap="flat">
            <a:solidFill>
              <a:schemeClr val="accent6">
                <a:lumMod val="75000"/>
              </a:schemeClr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1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Kubernetes</a:t>
            </a:r>
            <a:r>
              <a:rPr kumimoji="0" lang="zh-CN" altLang="en-US" sz="5000" b="1" i="1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5000" b="1" i="1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Native</a:t>
            </a:r>
            <a:r>
              <a:rPr kumimoji="0" lang="zh-CN" altLang="en-US" sz="5000" b="1" i="1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5000" b="1" i="1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Resource</a:t>
            </a:r>
            <a:endParaRPr kumimoji="0" lang="en-CN" sz="5000" b="1" i="1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A7E7A-0BB8-6D9C-5294-3DDAD29B4CF1}"/>
              </a:ext>
            </a:extLst>
          </p:cNvPr>
          <p:cNvSpPr txBox="1"/>
          <p:nvPr/>
        </p:nvSpPr>
        <p:spPr>
          <a:xfrm>
            <a:off x="4795657" y="11114546"/>
            <a:ext cx="8208969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1C1E21"/>
                </a:solidFill>
                <a:effectLst/>
                <a:latin typeface="system-ui"/>
              </a:rPr>
              <a:t>The application delivery model behind </a:t>
            </a:r>
            <a:r>
              <a:rPr lang="en-US" altLang="zh-CN" sz="2800" dirty="0" err="1">
                <a:solidFill>
                  <a:srgbClr val="1C1E21"/>
                </a:solidFill>
                <a:latin typeface="system-ui"/>
              </a:rPr>
              <a:t>KubeVela</a:t>
            </a:r>
            <a:r>
              <a:rPr lang="en-US" sz="2800" b="0" i="0" dirty="0">
                <a:solidFill>
                  <a:srgbClr val="1C1E21"/>
                </a:solidFill>
                <a:effectLst/>
                <a:latin typeface="system-ui"/>
              </a:rPr>
              <a:t> is </a:t>
            </a:r>
            <a:r>
              <a:rPr lang="en-US" sz="2800" b="0" i="0" dirty="0">
                <a:effectLst/>
                <a:latin typeface="system-ui"/>
                <a:hlinkClick r:id="rId6"/>
              </a:rPr>
              <a:t>Open Application Model</a:t>
            </a:r>
            <a:r>
              <a:rPr lang="en-US" altLang="zh-CN" sz="2800" b="0" i="0" dirty="0">
                <a:effectLst/>
                <a:latin typeface="system-ui"/>
              </a:rPr>
              <a:t>(OAM)</a:t>
            </a:r>
            <a:r>
              <a:rPr lang="en-US" altLang="zh-CN" sz="2800" dirty="0">
                <a:latin typeface="system-ui"/>
              </a:rPr>
              <a:t>.</a:t>
            </a:r>
            <a:endParaRPr lang="en-CN" sz="2800" dirty="0"/>
          </a:p>
        </p:txBody>
      </p:sp>
      <p:pic>
        <p:nvPicPr>
          <p:cNvPr id="1026" name="Picture 2" descr="KubeVela - The Extensible App Platform Based on Open Application Model and  Kubernetes | KubeVela">
            <a:extLst>
              <a:ext uri="{FF2B5EF4-FFF2-40B4-BE49-F238E27FC236}">
                <a16:creationId xmlns:a16="http://schemas.microsoft.com/office/drawing/2014/main" id="{E7FBAACF-5396-7B12-48DC-B1D7E128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06" y="10865659"/>
            <a:ext cx="2884780" cy="145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267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6DE09CD-A9EF-325A-BB9C-1C9C58D6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079" y="1333176"/>
            <a:ext cx="7772400" cy="7945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3EBFB88-9B6E-2360-3C1A-4040838B0624}"/>
              </a:ext>
            </a:extLst>
          </p:cNvPr>
          <p:cNvSpPr/>
          <p:nvPr/>
        </p:nvSpPr>
        <p:spPr>
          <a:xfrm>
            <a:off x="12651068" y="4413293"/>
            <a:ext cx="2722884" cy="742584"/>
          </a:xfrm>
          <a:prstGeom prst="rect">
            <a:avLst/>
          </a:prstGeom>
          <a:noFill/>
          <a:ln w="25400" cap="flat">
            <a:solidFill>
              <a:schemeClr val="accent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6466657-7EDE-9E77-3FB6-FAD8619AC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-19394" b="-19967"/>
          <a:stretch/>
        </p:blipFill>
        <p:spPr>
          <a:xfrm>
            <a:off x="19302112" y="972662"/>
            <a:ext cx="1317665" cy="13239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900491-4DAB-454B-4727-ECBF90B8E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304" y="2808313"/>
            <a:ext cx="5557002" cy="6910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4351E4-95DD-E556-EE89-F4CA0FFA960E}"/>
              </a:ext>
            </a:extLst>
          </p:cNvPr>
          <p:cNvSpPr/>
          <p:nvPr/>
        </p:nvSpPr>
        <p:spPr>
          <a:xfrm>
            <a:off x="3410465" y="5093925"/>
            <a:ext cx="4448431" cy="1393372"/>
          </a:xfrm>
          <a:prstGeom prst="rect">
            <a:avLst/>
          </a:prstGeom>
          <a:noFill/>
          <a:ln w="25400" cap="flat">
            <a:solidFill>
              <a:schemeClr val="accent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0EE22A9B-8F65-097F-41C0-9AB63D2595EA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7858896" y="4784585"/>
            <a:ext cx="4792172" cy="1006026"/>
          </a:xfrm>
          <a:prstGeom prst="bentConnector3">
            <a:avLst>
              <a:gd name="adj1" fmla="val 50000"/>
            </a:avLst>
          </a:prstGeom>
          <a:noFill/>
          <a:ln w="6350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CAC718C-823C-581D-0027-CBFAF3A97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4829" y="7638108"/>
            <a:ext cx="7747000" cy="5295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72FFDE-BB1A-DC65-AB82-7B4E5522AEF3}"/>
              </a:ext>
            </a:extLst>
          </p:cNvPr>
          <p:cNvSpPr/>
          <p:nvPr/>
        </p:nvSpPr>
        <p:spPr>
          <a:xfrm>
            <a:off x="15864331" y="10768264"/>
            <a:ext cx="5189251" cy="986156"/>
          </a:xfrm>
          <a:prstGeom prst="rect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640EB-D8C8-0204-E761-BA2903BE6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-19394" b="-19967"/>
          <a:stretch/>
        </p:blipFill>
        <p:spPr>
          <a:xfrm>
            <a:off x="22622996" y="7212084"/>
            <a:ext cx="1317665" cy="13239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C10A39-DEA6-9A2B-D569-FC142142891E}"/>
              </a:ext>
            </a:extLst>
          </p:cNvPr>
          <p:cNvSpPr/>
          <p:nvPr/>
        </p:nvSpPr>
        <p:spPr>
          <a:xfrm>
            <a:off x="3431502" y="6818160"/>
            <a:ext cx="4448432" cy="1058899"/>
          </a:xfrm>
          <a:prstGeom prst="rect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C7E73A6-53C2-F5C9-7A84-1F990DEE5B67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7879934" y="7347610"/>
            <a:ext cx="7984397" cy="3913732"/>
          </a:xfrm>
          <a:prstGeom prst="bentConnector3">
            <a:avLst>
              <a:gd name="adj1" fmla="val 39301"/>
            </a:avLst>
          </a:prstGeom>
          <a:noFill/>
          <a:ln w="6350" cap="flat">
            <a:solidFill>
              <a:schemeClr val="accent6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Lorem ipsum dolor sit amet, consectetur adipiscing elit. Praesent eget bibendum orci.">
            <a:extLst>
              <a:ext uri="{FF2B5EF4-FFF2-40B4-BE49-F238E27FC236}">
                <a16:creationId xmlns:a16="http://schemas.microsoft.com/office/drawing/2014/main" id="{16CA9A44-8F8E-0E39-C56D-C363F59D7464}"/>
              </a:ext>
            </a:extLst>
          </p:cNvPr>
          <p:cNvSpPr txBox="1"/>
          <p:nvPr/>
        </p:nvSpPr>
        <p:spPr>
          <a:xfrm>
            <a:off x="1341232" y="10542992"/>
            <a:ext cx="11794000" cy="205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400" spc="68">
                <a:solidFill>
                  <a:srgbClr val="373D41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altLang="zh-CN" sz="3600" dirty="0">
                <a:solidFill>
                  <a:schemeClr val="tx1"/>
                </a:solidFill>
              </a:rPr>
              <a:t>Programmable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Extensibility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with</a:t>
            </a:r>
            <a:r>
              <a:rPr lang="zh-CN" altLang="en-US" sz="3600" dirty="0"/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CUE</a:t>
            </a:r>
            <a:r>
              <a:rPr lang="zh-CN" altLang="en-US" sz="3600" dirty="0"/>
              <a:t> </a:t>
            </a:r>
            <a:r>
              <a:rPr lang="en-US" altLang="zh-CN" sz="3600" dirty="0"/>
              <a:t>Configuration.</a:t>
            </a:r>
            <a:endParaRPr lang="en-US" altLang="zh-CN" sz="3600" dirty="0">
              <a:solidFill>
                <a:schemeClr val="tx1"/>
              </a:solidFill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altLang="zh-CN" sz="3600" dirty="0">
                <a:solidFill>
                  <a:schemeClr val="tx1"/>
                </a:solidFill>
              </a:rPr>
              <a:t>Abstraction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from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Best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Practices.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altLang="zh-CN" sz="3600" dirty="0">
                <a:solidFill>
                  <a:schemeClr val="tx1"/>
                </a:solidFill>
              </a:rPr>
              <a:t>Infrastructure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Implementation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agnostic.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Google Shape;220;p23">
            <a:extLst>
              <a:ext uri="{FF2B5EF4-FFF2-40B4-BE49-F238E27FC236}">
                <a16:creationId xmlns:a16="http://schemas.microsoft.com/office/drawing/2014/main" id="{AF9E79D7-B906-CD63-F849-520C9667D2BF}"/>
              </a:ext>
            </a:extLst>
          </p:cNvPr>
          <p:cNvSpPr/>
          <p:nvPr/>
        </p:nvSpPr>
        <p:spPr>
          <a:xfrm>
            <a:off x="14930908" y="1332278"/>
            <a:ext cx="3306802" cy="734352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 err="1"/>
              <a:t>ComponentDefinition</a:t>
            </a:r>
            <a:endParaRPr sz="1600" dirty="0"/>
          </a:p>
        </p:txBody>
      </p:sp>
      <p:sp>
        <p:nvSpPr>
          <p:cNvPr id="16" name="Google Shape;220;p23">
            <a:extLst>
              <a:ext uri="{FF2B5EF4-FFF2-40B4-BE49-F238E27FC236}">
                <a16:creationId xmlns:a16="http://schemas.microsoft.com/office/drawing/2014/main" id="{BD5F016B-3DC6-A3F4-24EC-926E54E61AD2}"/>
              </a:ext>
            </a:extLst>
          </p:cNvPr>
          <p:cNvSpPr/>
          <p:nvPr/>
        </p:nvSpPr>
        <p:spPr>
          <a:xfrm>
            <a:off x="18157826" y="7801703"/>
            <a:ext cx="3306802" cy="734352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 err="1"/>
              <a:t>TraitDefinition</a:t>
            </a:r>
            <a:endParaRPr sz="1600" dirty="0"/>
          </a:p>
        </p:txBody>
      </p:sp>
      <p:sp>
        <p:nvSpPr>
          <p:cNvPr id="20" name="例:云上驱动新未来">
            <a:extLst>
              <a:ext uri="{FF2B5EF4-FFF2-40B4-BE49-F238E27FC236}">
                <a16:creationId xmlns:a16="http://schemas.microsoft.com/office/drawing/2014/main" id="{BD813168-216A-6830-96F6-95A532CE2B7E}"/>
              </a:ext>
            </a:extLst>
          </p:cNvPr>
          <p:cNvSpPr txBox="1"/>
          <p:nvPr/>
        </p:nvSpPr>
        <p:spPr>
          <a:xfrm>
            <a:off x="575913" y="616580"/>
            <a:ext cx="16982237" cy="1537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78" tIns="22578" rIns="22578" bIns="22578"/>
          <a:lstStyle>
            <a:lvl1pPr defTabSz="366888">
              <a:defRPr sz="8000">
                <a:solidFill>
                  <a:srgbClr val="53585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pPr algn="l"/>
            <a:r>
              <a:rPr lang="en-CN" altLang="zh-CN" sz="4400" dirty="0"/>
              <a:t>How</a:t>
            </a:r>
            <a:r>
              <a:rPr lang="zh-CN" altLang="en-US" sz="4400" dirty="0"/>
              <a:t> </a:t>
            </a:r>
            <a:r>
              <a:rPr lang="en-US" altLang="zh-CN" sz="4400" dirty="0"/>
              <a:t>CUE</a:t>
            </a:r>
            <a:r>
              <a:rPr lang="zh-CN" altLang="en-US" sz="4400" dirty="0"/>
              <a:t> </a:t>
            </a:r>
            <a:r>
              <a:rPr lang="en-US" altLang="zh-CN" sz="4400" dirty="0"/>
              <a:t>works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 err="1"/>
              <a:t>KubeVela</a:t>
            </a:r>
            <a:r>
              <a:rPr lang="en-US" altLang="zh-CN" sz="4400" dirty="0"/>
              <a:t>?</a:t>
            </a:r>
            <a:r>
              <a:rPr lang="zh-CN" altLang="en-US" sz="4400" dirty="0"/>
              <a:t>  </a:t>
            </a:r>
            <a:r>
              <a:rPr lang="en-US" altLang="zh-CN" sz="6600" b="1" dirty="0"/>
              <a:t>Templating</a:t>
            </a:r>
            <a:endParaRPr lang="ja-JP" altLang="en-US" sz="6600" b="1"/>
          </a:p>
        </p:txBody>
      </p:sp>
    </p:spTree>
    <p:extLst>
      <p:ext uri="{BB962C8B-B14F-4D97-AF65-F5344CB8AC3E}">
        <p14:creationId xmlns:p14="http://schemas.microsoft.com/office/powerpoint/2010/main" val="35146198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le">
            <a:extLst>
              <a:ext uri="{FF2B5EF4-FFF2-40B4-BE49-F238E27FC236}">
                <a16:creationId xmlns:a16="http://schemas.microsoft.com/office/drawing/2014/main" id="{98EE8316-5A1B-20B7-5E34-425E7E5D31EC}"/>
              </a:ext>
            </a:extLst>
          </p:cNvPr>
          <p:cNvSpPr txBox="1"/>
          <p:nvPr/>
        </p:nvSpPr>
        <p:spPr>
          <a:xfrm>
            <a:off x="772820" y="709386"/>
            <a:ext cx="18423954" cy="110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extension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community!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97BDB-C499-6E82-B326-B3F23340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20" y="5578151"/>
            <a:ext cx="5033238" cy="3425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47D59-A036-937E-5488-3377D4891CDD}"/>
              </a:ext>
            </a:extLst>
          </p:cNvPr>
          <p:cNvSpPr txBox="1"/>
          <p:nvPr/>
        </p:nvSpPr>
        <p:spPr>
          <a:xfrm rot="20502545">
            <a:off x="2904646" y="6823497"/>
            <a:ext cx="2698402" cy="348813"/>
          </a:xfrm>
          <a:prstGeom prst="rect">
            <a:avLst/>
          </a:prstGeom>
          <a:noFill/>
          <a:ln w="12700" cap="flat">
            <a:solidFill>
              <a:schemeClr val="accent4">
                <a:lumMod val="60000"/>
                <a:lumOff val="40000"/>
              </a:scheme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reference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definition</a:t>
            </a:r>
            <a:endParaRPr lang="en-CN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720FD-65AC-415D-8A4A-C6F6766EEE62}"/>
              </a:ext>
            </a:extLst>
          </p:cNvPr>
          <p:cNvSpPr/>
          <p:nvPr/>
        </p:nvSpPr>
        <p:spPr>
          <a:xfrm>
            <a:off x="16992856" y="4331529"/>
            <a:ext cx="4723933" cy="91068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sz="1800" dirty="0" err="1">
                <a:solidFill>
                  <a:srgbClr val="FFFFFF"/>
                </a:solidFill>
              </a:rPr>
              <a:t>FluxCD</a:t>
            </a:r>
            <a:endParaRPr lang="en-CN" sz="18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19C226-168D-6251-83B4-53FA97A9CC65}"/>
              </a:ext>
            </a:extLst>
          </p:cNvPr>
          <p:cNvSpPr/>
          <p:nvPr/>
        </p:nvSpPr>
        <p:spPr>
          <a:xfrm>
            <a:off x="2005806" y="7609270"/>
            <a:ext cx="694266" cy="32019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CN" sz="320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846DF-E731-0658-D9DF-27F9845F6588}"/>
              </a:ext>
            </a:extLst>
          </p:cNvPr>
          <p:cNvSpPr txBox="1"/>
          <p:nvPr/>
        </p:nvSpPr>
        <p:spPr>
          <a:xfrm>
            <a:off x="1400002" y="4552612"/>
            <a:ext cx="3370230" cy="6697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altLang="zh-CN" sz="2000" b="1" dirty="0"/>
              <a:t>OAM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Application</a:t>
            </a:r>
            <a:endParaRPr lang="en-CN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44F33-F491-267F-C8C1-E5E2E225A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6671" y="3921175"/>
            <a:ext cx="3735136" cy="327793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60D1D97-9A0B-2879-AC5A-231A35518E15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rot="10800000" flipV="1">
            <a:off x="15175068" y="4786870"/>
            <a:ext cx="1817789" cy="1475582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FFC000"/>
            </a:solidFill>
            <a:prstDash val="lgDashDot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9F210-657B-64AC-77E5-322B9842C14A}"/>
              </a:ext>
            </a:extLst>
          </p:cNvPr>
          <p:cNvSpPr/>
          <p:nvPr/>
        </p:nvSpPr>
        <p:spPr>
          <a:xfrm>
            <a:off x="11963187" y="5680102"/>
            <a:ext cx="3211880" cy="11647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754618-58DF-0B8F-708E-4AA307D8C8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9" t="293" r="17712" b="29214"/>
          <a:stretch/>
        </p:blipFill>
        <p:spPr>
          <a:xfrm>
            <a:off x="16992855" y="9209729"/>
            <a:ext cx="4723934" cy="2611062"/>
          </a:xfrm>
          <a:prstGeom prst="rect">
            <a:avLst/>
          </a:prstGeom>
        </p:spPr>
      </p:pic>
      <p:pic>
        <p:nvPicPr>
          <p:cNvPr id="16" name="Picture 4" descr="CNCF Branding | Flux">
            <a:extLst>
              <a:ext uri="{FF2B5EF4-FFF2-40B4-BE49-F238E27FC236}">
                <a16:creationId xmlns:a16="http://schemas.microsoft.com/office/drawing/2014/main" id="{10E8AF44-460D-D633-3B76-1D8485657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3"/>
          <a:stretch/>
        </p:blipFill>
        <p:spPr bwMode="auto">
          <a:xfrm>
            <a:off x="18006788" y="4441657"/>
            <a:ext cx="444046" cy="59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15BA21-5DBC-BFF5-DC29-B0EA7ABBB1AE}"/>
              </a:ext>
            </a:extLst>
          </p:cNvPr>
          <p:cNvSpPr/>
          <p:nvPr/>
        </p:nvSpPr>
        <p:spPr>
          <a:xfrm>
            <a:off x="16958129" y="11317785"/>
            <a:ext cx="4758658" cy="5221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CN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Addon</a:t>
            </a:r>
            <a:r>
              <a:rPr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Catalog</a:t>
            </a:r>
            <a:endParaRPr lang="en-CN" sz="2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4F2398-64A0-B976-CB7A-CCB5B6A20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91" y="3631787"/>
            <a:ext cx="730452" cy="6997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494DAB-A11C-80E7-B480-DCB0E393CE7F}"/>
              </a:ext>
            </a:extLst>
          </p:cNvPr>
          <p:cNvSpPr txBox="1"/>
          <p:nvPr/>
        </p:nvSpPr>
        <p:spPr>
          <a:xfrm>
            <a:off x="3084840" y="377743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End</a:t>
            </a:r>
            <a:r>
              <a:rPr lang="zh-CN" altLang="en-US" sz="2000" dirty="0"/>
              <a:t> </a:t>
            </a:r>
            <a:r>
              <a:rPr lang="en-US" altLang="zh-CN" sz="2000" dirty="0"/>
              <a:t>User</a:t>
            </a:r>
            <a:endParaRPr lang="en-CN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2F006-0800-4D9B-9499-50F57EAA4BC8}"/>
              </a:ext>
            </a:extLst>
          </p:cNvPr>
          <p:cNvGrpSpPr/>
          <p:nvPr/>
        </p:nvGrpSpPr>
        <p:grpSpPr>
          <a:xfrm>
            <a:off x="6225123" y="5217584"/>
            <a:ext cx="4358600" cy="1788244"/>
            <a:chOff x="2668273" y="5176821"/>
            <a:chExt cx="3236125" cy="894122"/>
          </a:xfrm>
        </p:grpSpPr>
        <p:sp>
          <p:nvSpPr>
            <p:cNvPr id="22" name="矩形">
              <a:extLst>
                <a:ext uri="{FF2B5EF4-FFF2-40B4-BE49-F238E27FC236}">
                  <a16:creationId xmlns:a16="http://schemas.microsoft.com/office/drawing/2014/main" id="{8E8197B8-A7A3-5E9F-8FB6-E0DF4467875D}"/>
                </a:ext>
              </a:extLst>
            </p:cNvPr>
            <p:cNvSpPr/>
            <p:nvPr/>
          </p:nvSpPr>
          <p:spPr>
            <a:xfrm>
              <a:off x="2668273" y="5176821"/>
              <a:ext cx="3236125" cy="894122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10800000"/>
            </a:gradFill>
            <a:ln w="12700">
              <a:miter lim="400000"/>
            </a:ln>
          </p:spPr>
          <p:txBody>
            <a:bodyPr lIns="45720" rIns="45720" anchor="t"/>
            <a:lstStyle/>
            <a:p>
              <a:pPr algn="l"/>
              <a:endParaRPr lang="en-US" altLang="zh-CN" sz="2000" b="1" dirty="0">
                <a:solidFill>
                  <a:srgbClr val="FFFFFF"/>
                </a:solidFill>
                <a:latin typeface="Helvetica Neue"/>
                <a:ea typeface="Alibaba PuHuiTi R" pitchFamily="18" charset="-122"/>
                <a:cs typeface="Alibaba PuHuiTi R" pitchFamily="18" charset="-122"/>
                <a:sym typeface="Helvetica Neue"/>
              </a:endParaRPr>
            </a:p>
          </p:txBody>
        </p:sp>
        <p:sp>
          <p:nvSpPr>
            <p:cNvPr id="23" name="圆角矩形 47">
              <a:extLst>
                <a:ext uri="{FF2B5EF4-FFF2-40B4-BE49-F238E27FC236}">
                  <a16:creationId xmlns:a16="http://schemas.microsoft.com/office/drawing/2014/main" id="{03196588-5AF4-8520-E7F4-116B2A0586E1}"/>
                </a:ext>
              </a:extLst>
            </p:cNvPr>
            <p:cNvSpPr/>
            <p:nvPr/>
          </p:nvSpPr>
          <p:spPr>
            <a:xfrm>
              <a:off x="2846512" y="5403090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1400" b="1" dirty="0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webservice</a:t>
              </a:r>
              <a:endParaRPr lang="en-GB" altLang="zh-CN" sz="14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  <p:sp>
          <p:nvSpPr>
            <p:cNvPr id="24" name="圆角矩形 47">
              <a:extLst>
                <a:ext uri="{FF2B5EF4-FFF2-40B4-BE49-F238E27FC236}">
                  <a16:creationId xmlns:a16="http://schemas.microsoft.com/office/drawing/2014/main" id="{50643928-621B-2408-0082-32B5C678DE68}"/>
                </a:ext>
              </a:extLst>
            </p:cNvPr>
            <p:cNvSpPr/>
            <p:nvPr/>
          </p:nvSpPr>
          <p:spPr>
            <a:xfrm>
              <a:off x="3856912" y="5406303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1400" b="1" dirty="0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Redis</a:t>
              </a:r>
              <a:endParaRPr lang="en-GB" altLang="zh-CN" sz="14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  <p:sp>
          <p:nvSpPr>
            <p:cNvPr id="25" name="圆角矩形 47">
              <a:extLst>
                <a:ext uri="{FF2B5EF4-FFF2-40B4-BE49-F238E27FC236}">
                  <a16:creationId xmlns:a16="http://schemas.microsoft.com/office/drawing/2014/main" id="{45C3C3EB-D610-343F-5C9A-9A6B109BB66F}"/>
                </a:ext>
              </a:extLst>
            </p:cNvPr>
            <p:cNvSpPr/>
            <p:nvPr/>
          </p:nvSpPr>
          <p:spPr>
            <a:xfrm>
              <a:off x="3856912" y="5715437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1400" b="1" dirty="0" err="1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Clickhouse</a:t>
              </a:r>
              <a:endParaRPr lang="en-GB" altLang="zh-CN" sz="14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  <p:sp>
          <p:nvSpPr>
            <p:cNvPr id="26" name="圆角矩形 47">
              <a:extLst>
                <a:ext uri="{FF2B5EF4-FFF2-40B4-BE49-F238E27FC236}">
                  <a16:creationId xmlns:a16="http://schemas.microsoft.com/office/drawing/2014/main" id="{5D329D4F-04BA-8DA3-B0EA-00EFC74AA922}"/>
                </a:ext>
              </a:extLst>
            </p:cNvPr>
            <p:cNvSpPr/>
            <p:nvPr/>
          </p:nvSpPr>
          <p:spPr>
            <a:xfrm>
              <a:off x="4886442" y="5402762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1400" b="1" dirty="0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Task</a:t>
              </a:r>
              <a:endParaRPr lang="en-GB" altLang="zh-CN" sz="14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  <p:sp>
          <p:nvSpPr>
            <p:cNvPr id="27" name="圆角矩形 47">
              <a:extLst>
                <a:ext uri="{FF2B5EF4-FFF2-40B4-BE49-F238E27FC236}">
                  <a16:creationId xmlns:a16="http://schemas.microsoft.com/office/drawing/2014/main" id="{1C0901EF-45F9-1F8A-3166-4A329D1E5089}"/>
                </a:ext>
              </a:extLst>
            </p:cNvPr>
            <p:cNvSpPr/>
            <p:nvPr/>
          </p:nvSpPr>
          <p:spPr>
            <a:xfrm>
              <a:off x="2846512" y="5717728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1400" b="1" dirty="0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helm</a:t>
              </a:r>
              <a:endParaRPr lang="en-GB" altLang="zh-CN" sz="14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  <p:sp>
          <p:nvSpPr>
            <p:cNvPr id="28" name="圆角矩形 47">
              <a:extLst>
                <a:ext uri="{FF2B5EF4-FFF2-40B4-BE49-F238E27FC236}">
                  <a16:creationId xmlns:a16="http://schemas.microsoft.com/office/drawing/2014/main" id="{2DCB0BFD-6004-C09E-D37C-6A18D9B98932}"/>
                </a:ext>
              </a:extLst>
            </p:cNvPr>
            <p:cNvSpPr/>
            <p:nvPr/>
          </p:nvSpPr>
          <p:spPr>
            <a:xfrm>
              <a:off x="4886442" y="5716210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1400" b="1" dirty="0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RDS</a:t>
              </a:r>
              <a:endParaRPr lang="en-GB" altLang="zh-CN" sz="14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</p:grpSp>
      <p:sp>
        <p:nvSpPr>
          <p:cNvPr id="29" name="箭头">
            <a:extLst>
              <a:ext uri="{FF2B5EF4-FFF2-40B4-BE49-F238E27FC236}">
                <a16:creationId xmlns:a16="http://schemas.microsoft.com/office/drawing/2014/main" id="{6F251AC0-02C8-F1A7-8154-A556D6DF690C}"/>
              </a:ext>
            </a:extLst>
          </p:cNvPr>
          <p:cNvSpPr/>
          <p:nvPr/>
        </p:nvSpPr>
        <p:spPr>
          <a:xfrm rot="5400000" flipH="1">
            <a:off x="19237996" y="7680259"/>
            <a:ext cx="278116" cy="2656606"/>
          </a:xfrm>
          <a:prstGeom prst="rightArrow">
            <a:avLst>
              <a:gd name="adj1" fmla="val 65857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458616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A3F779-F7FA-9CD9-B6EE-BA15748EDC44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V="1">
            <a:off x="2700072" y="6517208"/>
            <a:ext cx="3765114" cy="1252161"/>
          </a:xfrm>
          <a:prstGeom prst="straightConnector1">
            <a:avLst/>
          </a:prstGeom>
          <a:noFill/>
          <a:ln w="12700" cap="flat">
            <a:solidFill>
              <a:srgbClr val="FFC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EF28059-763A-8ED2-6723-65D549372440}"/>
              </a:ext>
            </a:extLst>
          </p:cNvPr>
          <p:cNvSpPr/>
          <p:nvPr/>
        </p:nvSpPr>
        <p:spPr>
          <a:xfrm>
            <a:off x="6238599" y="7028990"/>
            <a:ext cx="4360538" cy="5646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/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Register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as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Definition</a:t>
            </a:r>
            <a:r>
              <a:rPr lang="zh-CN" altLang="en-US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1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Modules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5872A4-4E9A-1089-9F8D-5696B203A9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5151" r="4080" b="36232"/>
          <a:stretch/>
        </p:blipFill>
        <p:spPr>
          <a:xfrm>
            <a:off x="6132004" y="7044801"/>
            <a:ext cx="899210" cy="540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2D413-F68B-4D3C-2D3E-469593A4EABB}"/>
              </a:ext>
            </a:extLst>
          </p:cNvPr>
          <p:cNvSpPr txBox="1"/>
          <p:nvPr/>
        </p:nvSpPr>
        <p:spPr>
          <a:xfrm>
            <a:off x="782043" y="10522962"/>
            <a:ext cx="1041088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Addons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are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CN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Discoverable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,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Reusable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and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easy-to-install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capability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bundles.</a:t>
            </a:r>
          </a:p>
          <a:p>
            <a:pPr marL="342900" indent="-342900" algn="l">
              <a:buFont typeface="Wingdings" pitchFamily="2" charset="2"/>
              <a:buChar char="q"/>
            </a:pPr>
            <a:endParaRPr lang="en-US" altLang="zh-CN" sz="28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342900" indent="-342900" algn="l">
              <a:buFont typeface="Wingdings" pitchFamily="2" charset="2"/>
              <a:buChar char="q"/>
            </a:pP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The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community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currently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have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50+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addons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already.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endParaRPr lang="en-CN" sz="28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04CEC19-C015-897A-C39C-66AC35152D35}"/>
              </a:ext>
            </a:extLst>
          </p:cNvPr>
          <p:cNvCxnSpPr>
            <a:cxnSpLocks/>
            <a:stCxn id="60" idx="1"/>
            <a:endCxn id="25" idx="3"/>
          </p:cNvCxnSpPr>
          <p:nvPr/>
        </p:nvCxnSpPr>
        <p:spPr>
          <a:xfrm rot="10800000">
            <a:off x="8946855" y="6512626"/>
            <a:ext cx="2678618" cy="2994498"/>
          </a:xfrm>
          <a:prstGeom prst="curvedConnector3">
            <a:avLst>
              <a:gd name="adj1" fmla="val 50000"/>
            </a:avLst>
          </a:prstGeom>
          <a:noFill/>
          <a:ln w="12700" cap="flat">
            <a:solidFill>
              <a:srgbClr val="FFC000"/>
            </a:solidFill>
            <a:prstDash val="lgDashDot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4E3BAF0-347B-4ADD-0064-8503DA1113C0}"/>
              </a:ext>
            </a:extLst>
          </p:cNvPr>
          <p:cNvCxnSpPr>
            <a:cxnSpLocks/>
            <a:stCxn id="10" idx="1"/>
            <a:endCxn id="27" idx="3"/>
          </p:cNvCxnSpPr>
          <p:nvPr/>
        </p:nvCxnSpPr>
        <p:spPr>
          <a:xfrm rot="10800000" flipV="1">
            <a:off x="7585992" y="5560140"/>
            <a:ext cx="4010682" cy="957068"/>
          </a:xfrm>
          <a:prstGeom prst="curvedConnector3">
            <a:avLst>
              <a:gd name="adj1" fmla="val 50000"/>
            </a:avLst>
          </a:prstGeom>
          <a:noFill/>
          <a:ln w="12700" cap="flat">
            <a:solidFill>
              <a:srgbClr val="FFC000"/>
            </a:solidFill>
            <a:prstDash val="lgDashDot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EEE056-F976-755D-699B-D5CEF4667B63}"/>
              </a:ext>
            </a:extLst>
          </p:cNvPr>
          <p:cNvSpPr txBox="1"/>
          <p:nvPr/>
        </p:nvSpPr>
        <p:spPr>
          <a:xfrm>
            <a:off x="11648484" y="3001212"/>
            <a:ext cx="3370230" cy="6697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altLang="zh-CN" sz="2000" b="1" dirty="0"/>
              <a:t>OAM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Definitions</a:t>
            </a:r>
            <a:endParaRPr lang="en-CN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43DF52-F85E-981D-55AE-23E7896585D2}"/>
              </a:ext>
            </a:extLst>
          </p:cNvPr>
          <p:cNvSpPr txBox="1"/>
          <p:nvPr/>
        </p:nvSpPr>
        <p:spPr>
          <a:xfrm>
            <a:off x="13111279" y="2238494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Platform</a:t>
            </a:r>
            <a:r>
              <a:rPr lang="zh-CN" altLang="en-US" sz="2000" dirty="0"/>
              <a:t> </a:t>
            </a:r>
            <a:r>
              <a:rPr lang="en-US" altLang="zh-CN" sz="2000" dirty="0"/>
              <a:t>Builder</a:t>
            </a:r>
            <a:endParaRPr lang="en-CN" sz="2000" dirty="0"/>
          </a:p>
        </p:txBody>
      </p:sp>
      <p:pic>
        <p:nvPicPr>
          <p:cNvPr id="38" name="Graphic 37" descr="Programmer">
            <a:extLst>
              <a:ext uri="{FF2B5EF4-FFF2-40B4-BE49-F238E27FC236}">
                <a16:creationId xmlns:a16="http://schemas.microsoft.com/office/drawing/2014/main" id="{C668ED38-700B-F883-1E84-B99290C87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61967" y="1990164"/>
            <a:ext cx="799088" cy="7877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6521069-1B0C-1A77-6A3F-9BC1BE35339C}"/>
              </a:ext>
            </a:extLst>
          </p:cNvPr>
          <p:cNvSpPr txBox="1"/>
          <p:nvPr/>
        </p:nvSpPr>
        <p:spPr>
          <a:xfrm>
            <a:off x="18173290" y="2941049"/>
            <a:ext cx="2471908" cy="6697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sz="2000" b="1" dirty="0"/>
              <a:t>Capability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Providers</a:t>
            </a:r>
            <a:endParaRPr lang="en-CN" sz="2000" b="1" dirty="0"/>
          </a:p>
        </p:txBody>
      </p:sp>
      <p:pic>
        <p:nvPicPr>
          <p:cNvPr id="44" name="Picture 30" descr="CNCF Branding | Argo">
            <a:extLst>
              <a:ext uri="{FF2B5EF4-FFF2-40B4-BE49-F238E27FC236}">
                <a16:creationId xmlns:a16="http://schemas.microsoft.com/office/drawing/2014/main" id="{05B1E6BA-5BFF-F116-4369-7C0813CC3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51" b="4970"/>
          <a:stretch/>
        </p:blipFill>
        <p:spPr bwMode="auto">
          <a:xfrm>
            <a:off x="17067693" y="8031216"/>
            <a:ext cx="473763" cy="51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C6D5C30-200F-B358-6E80-72D931C200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8462" y="8031216"/>
            <a:ext cx="321892" cy="534125"/>
          </a:xfrm>
          <a:prstGeom prst="rect">
            <a:avLst/>
          </a:prstGeom>
        </p:spPr>
      </p:pic>
      <p:pic>
        <p:nvPicPr>
          <p:cNvPr id="50" name="Picture 2" descr="HashiCorp Terraform logo (blog-adjusted aspect ratio) - VMware Cloud  Provider Blog">
            <a:extLst>
              <a:ext uri="{FF2B5EF4-FFF2-40B4-BE49-F238E27FC236}">
                <a16:creationId xmlns:a16="http://schemas.microsoft.com/office/drawing/2014/main" id="{C74403BA-C158-1B36-793C-E50897072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7363" r="18378" b="7344"/>
          <a:stretch/>
        </p:blipFill>
        <p:spPr bwMode="auto">
          <a:xfrm>
            <a:off x="21339432" y="8065555"/>
            <a:ext cx="494921" cy="50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oogle Shape;134;p18">
            <a:extLst>
              <a:ext uri="{FF2B5EF4-FFF2-40B4-BE49-F238E27FC236}">
                <a16:creationId xmlns:a16="http://schemas.microsoft.com/office/drawing/2014/main" id="{8E3A424F-CD20-543E-4582-0402B8DF3AB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750599" y="8079421"/>
            <a:ext cx="438865" cy="43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10F4CCA-F647-0428-9F8D-6C5C74077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2576" y="8031216"/>
            <a:ext cx="444047" cy="53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is Vector Logo - Download Free SVG Icon | Worldvectorlogo">
            <a:extLst>
              <a:ext uri="{FF2B5EF4-FFF2-40B4-BE49-F238E27FC236}">
                <a16:creationId xmlns:a16="http://schemas.microsoft.com/office/drawing/2014/main" id="{0F7B3618-DA8E-A2F7-F221-DACDBFE12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8040" y="8073316"/>
            <a:ext cx="569302" cy="4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42B70CD-A82E-C2C4-C672-838DDE502E9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029" t="3383" r="4984" b="5531"/>
          <a:stretch/>
        </p:blipFill>
        <p:spPr>
          <a:xfrm>
            <a:off x="11625473" y="7459270"/>
            <a:ext cx="4054794" cy="409570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2488A27-9F10-0845-A262-B6B6C49A8212}"/>
              </a:ext>
            </a:extLst>
          </p:cNvPr>
          <p:cNvSpPr/>
          <p:nvPr/>
        </p:nvSpPr>
        <p:spPr>
          <a:xfrm>
            <a:off x="17032937" y="6436810"/>
            <a:ext cx="4723932" cy="91068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zh-CN" altLang="en-US" sz="1800" dirty="0">
                <a:solidFill>
                  <a:srgbClr val="FFFFFF"/>
                </a:solidFill>
              </a:rPr>
              <a:t>      </a:t>
            </a:r>
            <a:r>
              <a:rPr lang="en-US" altLang="zh-CN" sz="1800" dirty="0" err="1">
                <a:solidFill>
                  <a:srgbClr val="FFFFFF"/>
                </a:solidFill>
              </a:rPr>
              <a:t>Clickhouse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Operator</a:t>
            </a:r>
            <a:r>
              <a:rPr lang="zh-CN" altLang="en-US" sz="1800" dirty="0">
                <a:solidFill>
                  <a:srgbClr val="FFFFFF"/>
                </a:solidFill>
              </a:rPr>
              <a:t>   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C85AA686-5FA1-B796-3AD3-454B7127EFE2}"/>
              </a:ext>
            </a:extLst>
          </p:cNvPr>
          <p:cNvCxnSpPr>
            <a:cxnSpLocks/>
            <a:stCxn id="62" idx="1"/>
            <a:endCxn id="2048" idx="3"/>
          </p:cNvCxnSpPr>
          <p:nvPr/>
        </p:nvCxnSpPr>
        <p:spPr>
          <a:xfrm rot="10800000" flipV="1">
            <a:off x="15544799" y="6892150"/>
            <a:ext cx="1488138" cy="2993411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FFC000"/>
            </a:solidFill>
            <a:prstDash val="lgDashDot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0F652CBE-0A4A-F6F7-2141-A4613E26F6F2}"/>
              </a:ext>
            </a:extLst>
          </p:cNvPr>
          <p:cNvSpPr/>
          <p:nvPr/>
        </p:nvSpPr>
        <p:spPr>
          <a:xfrm>
            <a:off x="11897118" y="8697268"/>
            <a:ext cx="3647681" cy="2376588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800"/>
          </a:p>
        </p:txBody>
      </p:sp>
      <p:pic>
        <p:nvPicPr>
          <p:cNvPr id="2053" name="Picture 6" descr="Clickhouse Vector Logo - Download Free SVG Icon | Worldvectorlogo">
            <a:extLst>
              <a:ext uri="{FF2B5EF4-FFF2-40B4-BE49-F238E27FC236}">
                <a16:creationId xmlns:a16="http://schemas.microsoft.com/office/drawing/2014/main" id="{52ECEAF9-2BDB-81D0-EB45-B220018F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442" y="6766521"/>
            <a:ext cx="388017" cy="3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TextBox 2061">
            <a:extLst>
              <a:ext uri="{FF2B5EF4-FFF2-40B4-BE49-F238E27FC236}">
                <a16:creationId xmlns:a16="http://schemas.microsoft.com/office/drawing/2014/main" id="{763CB302-CDBF-1A8A-6A30-8D455CB547D4}"/>
              </a:ext>
            </a:extLst>
          </p:cNvPr>
          <p:cNvSpPr txBox="1"/>
          <p:nvPr/>
        </p:nvSpPr>
        <p:spPr>
          <a:xfrm>
            <a:off x="12651357" y="12194312"/>
            <a:ext cx="12198484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19"/>
              </a:rPr>
              <a:t>https://github.com/kubevela/catalog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762168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856FB0-8EEF-9741-51EA-D7B9956CE073}"/>
              </a:ext>
            </a:extLst>
          </p:cNvPr>
          <p:cNvSpPr/>
          <p:nvPr/>
        </p:nvSpPr>
        <p:spPr>
          <a:xfrm>
            <a:off x="17966696" y="10755842"/>
            <a:ext cx="5678052" cy="21419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E9610-4D4B-EC49-8AD7-BF0AE2F0D03D}"/>
              </a:ext>
            </a:extLst>
          </p:cNvPr>
          <p:cNvSpPr/>
          <p:nvPr/>
        </p:nvSpPr>
        <p:spPr>
          <a:xfrm>
            <a:off x="16235894" y="4338037"/>
            <a:ext cx="6684096" cy="57421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800"/>
          </a:p>
        </p:txBody>
      </p:sp>
      <p:sp>
        <p:nvSpPr>
          <p:cNvPr id="211" name="Google Shape;211;p23"/>
          <p:cNvSpPr/>
          <p:nvPr/>
        </p:nvSpPr>
        <p:spPr>
          <a:xfrm>
            <a:off x="8281328" y="7365147"/>
            <a:ext cx="3798934" cy="1807076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t" anchorCtr="0">
            <a:noAutofit/>
          </a:bodyPr>
          <a:lstStyle/>
          <a:p>
            <a:pPr algn="ctr"/>
            <a:r>
              <a:rPr lang="en" sz="1600"/>
              <a:t>Application</a:t>
            </a:r>
            <a:endParaRPr sz="1600"/>
          </a:p>
        </p:txBody>
      </p:sp>
      <p:sp>
        <p:nvSpPr>
          <p:cNvPr id="212" name="Google Shape;212;p23"/>
          <p:cNvSpPr txBox="1"/>
          <p:nvPr/>
        </p:nvSpPr>
        <p:spPr>
          <a:xfrm>
            <a:off x="2214009" y="4812076"/>
            <a:ext cx="2903798" cy="68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2934" dirty="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Platform Team</a:t>
            </a:r>
            <a:endParaRPr sz="2934" dirty="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2214009" y="8990132"/>
            <a:ext cx="2903798" cy="68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2934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End Users</a:t>
            </a:r>
            <a:endParaRPr sz="2934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8596640" y="9333728"/>
            <a:ext cx="3218974" cy="30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1868" dirty="0">
                <a:latin typeface="Lato"/>
                <a:ea typeface="Lato"/>
                <a:cs typeface="Lato"/>
                <a:sym typeface="Lato"/>
              </a:rPr>
              <a:t>Choose</a:t>
            </a:r>
            <a:r>
              <a:rPr lang="zh-CN" altLang="en-US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1868" dirty="0">
                <a:latin typeface="Lato"/>
                <a:ea typeface="Lato"/>
                <a:cs typeface="Lato"/>
                <a:sym typeface="Lato"/>
              </a:rPr>
              <a:t>capability</a:t>
            </a:r>
            <a:r>
              <a:rPr lang="en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68" i="1" dirty="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Templates</a:t>
            </a:r>
            <a:r>
              <a:rPr lang="en" sz="1868" dirty="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altLang="zh-CN" sz="1868" dirty="0">
                <a:latin typeface="Lato"/>
                <a:ea typeface="Lato"/>
                <a:cs typeface="Lato"/>
                <a:sym typeface="Lato"/>
              </a:rPr>
              <a:t>fill</a:t>
            </a:r>
            <a:r>
              <a:rPr lang="zh-CN" altLang="en-US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1868" dirty="0">
                <a:latin typeface="Lato"/>
                <a:ea typeface="Lato"/>
                <a:cs typeface="Lato"/>
                <a:sym typeface="Lato"/>
              </a:rPr>
              <a:t>in</a:t>
            </a:r>
            <a:r>
              <a:rPr lang="zh-CN" altLang="en-US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1868" dirty="0">
                <a:latin typeface="Lato"/>
                <a:ea typeface="Lato"/>
                <a:cs typeface="Lato"/>
                <a:sym typeface="Lato"/>
              </a:rPr>
              <a:t>values,</a:t>
            </a:r>
            <a:r>
              <a:rPr lang="zh-CN" altLang="en-US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1868" dirty="0">
                <a:latin typeface="Lato"/>
                <a:ea typeface="Lato"/>
                <a:cs typeface="Lato"/>
                <a:sym typeface="Lato"/>
              </a:rPr>
              <a:t>assemble</a:t>
            </a:r>
            <a:r>
              <a:rPr lang="zh-CN" altLang="en-US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1868" dirty="0">
                <a:latin typeface="Lato"/>
                <a:ea typeface="Lato"/>
                <a:cs typeface="Lato"/>
                <a:sym typeface="Lato"/>
              </a:rPr>
              <a:t>them</a:t>
            </a:r>
            <a:r>
              <a:rPr lang="zh-CN" altLang="en-US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1868" dirty="0">
                <a:latin typeface="Lato"/>
                <a:ea typeface="Lato"/>
                <a:cs typeface="Lato"/>
                <a:sym typeface="Lato"/>
              </a:rPr>
              <a:t>into</a:t>
            </a:r>
            <a:r>
              <a:rPr lang="zh-CN" altLang="en-US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1868" dirty="0">
                <a:latin typeface="Lato"/>
                <a:ea typeface="Lato"/>
                <a:cs typeface="Lato"/>
                <a:sym typeface="Lato"/>
              </a:rPr>
              <a:t>an</a:t>
            </a:r>
            <a:r>
              <a:rPr lang="zh-CN" altLang="en-US" sz="1868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1868" dirty="0">
                <a:latin typeface="Lato"/>
                <a:ea typeface="Lato"/>
                <a:cs typeface="Lato"/>
                <a:sym typeface="Lato"/>
              </a:rPr>
              <a:t>app</a:t>
            </a:r>
          </a:p>
          <a:p>
            <a:pPr>
              <a:lnSpc>
                <a:spcPct val="115000"/>
              </a:lnSpc>
            </a:pPr>
            <a:endParaRPr sz="1868" i="1" dirty="0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r>
              <a:rPr lang="en" sz="1868" i="1" dirty="0">
                <a:latin typeface="Lato"/>
                <a:ea typeface="Lato"/>
                <a:cs typeface="Lato"/>
                <a:sym typeface="Lato"/>
              </a:rPr>
              <a:t>e.g. </a:t>
            </a:r>
            <a:endParaRPr sz="1868" i="1" dirty="0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r>
              <a:rPr lang="en" sz="1868" i="1" dirty="0">
                <a:latin typeface="Lato"/>
                <a:ea typeface="Lato"/>
                <a:cs typeface="Lato"/>
                <a:sym typeface="Lato"/>
              </a:rPr>
              <a:t>image=app</a:t>
            </a:r>
            <a:endParaRPr sz="1868" i="1" dirty="0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r>
              <a:rPr lang="en" sz="1868" i="1" dirty="0">
                <a:latin typeface="Lato"/>
                <a:ea typeface="Lato"/>
                <a:cs typeface="Lato"/>
                <a:sym typeface="Lato"/>
              </a:rPr>
              <a:t>replicas=2</a:t>
            </a:r>
            <a:endParaRPr sz="1868" i="1" dirty="0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r>
              <a:rPr lang="en" sz="1868" i="1" dirty="0">
                <a:latin typeface="Lato"/>
                <a:ea typeface="Lato"/>
                <a:cs typeface="Lato"/>
                <a:sym typeface="Lato"/>
              </a:rPr>
              <a:t>host=</a:t>
            </a:r>
            <a:r>
              <a:rPr lang="en" sz="1868" i="1" dirty="0" err="1">
                <a:latin typeface="Lato"/>
                <a:ea typeface="Lato"/>
                <a:cs typeface="Lato"/>
                <a:sym typeface="Lato"/>
              </a:rPr>
              <a:t>myapp.io</a:t>
            </a:r>
            <a:endParaRPr sz="1868" i="1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6" name="Google Shape;226;p23"/>
          <p:cNvCxnSpPr>
            <a:cxnSpLocks/>
            <a:stCxn id="214" idx="3"/>
          </p:cNvCxnSpPr>
          <p:nvPr/>
        </p:nvCxnSpPr>
        <p:spPr>
          <a:xfrm flipV="1">
            <a:off x="5117805" y="9275747"/>
            <a:ext cx="11072554" cy="5796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60" y="4370806"/>
            <a:ext cx="1569492" cy="156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968" y="8654584"/>
            <a:ext cx="1082476" cy="13202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3"/>
          <p:cNvCxnSpPr/>
          <p:nvPr/>
        </p:nvCxnSpPr>
        <p:spPr>
          <a:xfrm flipH="1">
            <a:off x="5362332" y="2727872"/>
            <a:ext cx="15200" cy="95681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3"/>
          <p:cNvCxnSpPr/>
          <p:nvPr/>
        </p:nvCxnSpPr>
        <p:spPr>
          <a:xfrm flipH="1">
            <a:off x="14641737" y="2673279"/>
            <a:ext cx="22398" cy="9622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34" name="Google Shape;23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53040" y="3971138"/>
            <a:ext cx="866940" cy="840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3"/>
          <p:cNvCxnSpPr>
            <a:cxnSpLocks/>
            <a:stCxn id="212" idx="3"/>
          </p:cNvCxnSpPr>
          <p:nvPr/>
        </p:nvCxnSpPr>
        <p:spPr>
          <a:xfrm>
            <a:off x="5117805" y="5155652"/>
            <a:ext cx="11099134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p23"/>
          <p:cNvSpPr txBox="1"/>
          <p:nvPr/>
        </p:nvSpPr>
        <p:spPr>
          <a:xfrm>
            <a:off x="14907251" y="4399588"/>
            <a:ext cx="1283110" cy="68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2134">
                <a:latin typeface="Calibri"/>
                <a:ea typeface="Calibri"/>
                <a:cs typeface="Calibri"/>
                <a:sym typeface="Calibri"/>
              </a:rPr>
              <a:t>register</a:t>
            </a:r>
            <a:endParaRPr sz="213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6016186" y="2584658"/>
            <a:ext cx="2364636" cy="45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868">
                <a:latin typeface="Calibri"/>
                <a:ea typeface="Calibri"/>
                <a:cs typeface="Calibri"/>
                <a:sym typeface="Calibri"/>
              </a:rPr>
              <a:t> Component Types</a:t>
            </a:r>
            <a:endParaRPr sz="1868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8219684" y="2584658"/>
            <a:ext cx="1823872" cy="45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868" dirty="0">
                <a:latin typeface="Calibri"/>
                <a:ea typeface="Calibri"/>
                <a:cs typeface="Calibri"/>
                <a:sym typeface="Calibri"/>
              </a:rPr>
              <a:t>Traits</a:t>
            </a:r>
            <a:endParaRPr sz="1868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6413660" y="3210388"/>
            <a:ext cx="1569492" cy="45196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Web Service</a:t>
            </a:r>
            <a:endParaRPr sz="1600"/>
          </a:p>
        </p:txBody>
      </p:sp>
      <p:sp>
        <p:nvSpPr>
          <p:cNvPr id="241" name="Google Shape;241;p23"/>
          <p:cNvSpPr/>
          <p:nvPr/>
        </p:nvSpPr>
        <p:spPr>
          <a:xfrm>
            <a:off x="6413660" y="3804972"/>
            <a:ext cx="1569492" cy="45196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Cron Job</a:t>
            </a:r>
            <a:endParaRPr sz="1600"/>
          </a:p>
        </p:txBody>
      </p:sp>
      <p:sp>
        <p:nvSpPr>
          <p:cNvPr id="242" name="Google Shape;242;p23"/>
          <p:cNvSpPr/>
          <p:nvPr/>
        </p:nvSpPr>
        <p:spPr>
          <a:xfrm>
            <a:off x="8307328" y="3210388"/>
            <a:ext cx="1569492" cy="451968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Autoscale</a:t>
            </a:r>
            <a:endParaRPr sz="1600"/>
          </a:p>
        </p:txBody>
      </p:sp>
      <p:sp>
        <p:nvSpPr>
          <p:cNvPr id="243" name="Google Shape;243;p23"/>
          <p:cNvSpPr/>
          <p:nvPr/>
        </p:nvSpPr>
        <p:spPr>
          <a:xfrm>
            <a:off x="8307328" y="3804972"/>
            <a:ext cx="1569492" cy="451968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Rollout</a:t>
            </a:r>
            <a:endParaRPr sz="1600"/>
          </a:p>
        </p:txBody>
      </p:sp>
      <p:sp>
        <p:nvSpPr>
          <p:cNvPr id="244" name="Google Shape;244;p23"/>
          <p:cNvSpPr/>
          <p:nvPr/>
        </p:nvSpPr>
        <p:spPr>
          <a:xfrm>
            <a:off x="8307328" y="4399580"/>
            <a:ext cx="1569492" cy="451968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Gateway</a:t>
            </a:r>
            <a:endParaRPr sz="1600" dirty="0"/>
          </a:p>
        </p:txBody>
      </p:sp>
      <p:sp>
        <p:nvSpPr>
          <p:cNvPr id="245" name="Google Shape;245;p23"/>
          <p:cNvSpPr/>
          <p:nvPr/>
        </p:nvSpPr>
        <p:spPr>
          <a:xfrm>
            <a:off x="6394964" y="4399580"/>
            <a:ext cx="1569492" cy="45196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Database</a:t>
            </a:r>
            <a:endParaRPr sz="1600"/>
          </a:p>
        </p:txBody>
      </p:sp>
      <p:sp>
        <p:nvSpPr>
          <p:cNvPr id="249" name="Google Shape;249;p23"/>
          <p:cNvSpPr/>
          <p:nvPr/>
        </p:nvSpPr>
        <p:spPr>
          <a:xfrm>
            <a:off x="8487909" y="8024401"/>
            <a:ext cx="1569492" cy="45196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Web Service</a:t>
            </a:r>
            <a:endParaRPr sz="1600"/>
          </a:p>
        </p:txBody>
      </p:sp>
      <p:sp>
        <p:nvSpPr>
          <p:cNvPr id="250" name="Google Shape;250;p23"/>
          <p:cNvSpPr/>
          <p:nvPr/>
        </p:nvSpPr>
        <p:spPr>
          <a:xfrm>
            <a:off x="10328679" y="8271931"/>
            <a:ext cx="1569492" cy="451968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Gateway</a:t>
            </a:r>
            <a:endParaRPr sz="1600" dirty="0"/>
          </a:p>
        </p:txBody>
      </p:sp>
      <p:sp>
        <p:nvSpPr>
          <p:cNvPr id="251" name="Google Shape;251;p23"/>
          <p:cNvSpPr/>
          <p:nvPr/>
        </p:nvSpPr>
        <p:spPr>
          <a:xfrm>
            <a:off x="8487909" y="8538337"/>
            <a:ext cx="1569492" cy="45196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600"/>
              <a:t>Database</a:t>
            </a:r>
            <a:endParaRPr sz="1600"/>
          </a:p>
        </p:txBody>
      </p:sp>
      <p:sp>
        <p:nvSpPr>
          <p:cNvPr id="252" name="Google Shape;252;p23"/>
          <p:cNvSpPr txBox="1"/>
          <p:nvPr/>
        </p:nvSpPr>
        <p:spPr>
          <a:xfrm>
            <a:off x="499516" y="6258258"/>
            <a:ext cx="4550080" cy="91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lvl="0"/>
            <a:r>
              <a:rPr lang="en-CN" sz="2668" i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  <a:sym typeface="Calibri"/>
              </a:rPr>
              <a:t>Enforce</a:t>
            </a:r>
            <a:r>
              <a:rPr lang="zh-CN" altLang="en-US" sz="2668" i="1" dirty="0">
                <a:latin typeface="Arial" panose="020B0604020202020204" pitchFamily="34" charset="0"/>
                <a:ea typeface="Alibaba PuHuiTi L" pitchFamily="18" charset="-122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CN" sz="2668" i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  <a:sym typeface="Calibri"/>
              </a:rPr>
              <a:t>best</a:t>
            </a:r>
            <a:r>
              <a:rPr lang="zh-CN" altLang="en-US" sz="2668" i="1" dirty="0">
                <a:latin typeface="Arial" panose="020B0604020202020204" pitchFamily="34" charset="0"/>
                <a:ea typeface="Alibaba PuHuiTi L" pitchFamily="18" charset="-122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CN" sz="2668" i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  <a:sym typeface="Calibri"/>
              </a:rPr>
              <a:t>practices</a:t>
            </a:r>
            <a:r>
              <a:rPr lang="zh-CN" altLang="en-US" sz="2668" i="1" dirty="0">
                <a:latin typeface="Arial" panose="020B0604020202020204" pitchFamily="34" charset="0"/>
                <a:ea typeface="Alibaba PuHuiTi L" pitchFamily="18" charset="-122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CN" sz="2668" i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  <a:sym typeface="Calibri"/>
              </a:rPr>
              <a:t>and</a:t>
            </a:r>
            <a:r>
              <a:rPr lang="zh-CN" altLang="en-US" sz="2668" i="1" dirty="0">
                <a:latin typeface="Arial" panose="020B0604020202020204" pitchFamily="34" charset="0"/>
                <a:ea typeface="Alibaba PuHuiTi L" pitchFamily="18" charset="-122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CN" sz="2668" i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  <a:sym typeface="Calibri"/>
              </a:rPr>
              <a:t>deployment</a:t>
            </a:r>
            <a:r>
              <a:rPr lang="zh-CN" altLang="en-US" sz="2668" i="1" dirty="0">
                <a:latin typeface="Arial" panose="020B0604020202020204" pitchFamily="34" charset="0"/>
                <a:ea typeface="Alibaba PuHuiTi L" pitchFamily="18" charset="-122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CN" sz="2668" i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  <a:sym typeface="Calibri"/>
              </a:rPr>
              <a:t>confidence</a:t>
            </a:r>
            <a:r>
              <a:rPr lang="zh-CN" altLang="en-US" sz="2668" i="1" dirty="0">
                <a:latin typeface="Arial" panose="020B0604020202020204" pitchFamily="34" charset="0"/>
                <a:ea typeface="Alibaba PuHuiTi L" pitchFamily="18" charset="-122"/>
                <a:cs typeface="Arial" panose="020B0604020202020204" pitchFamily="34" charset="0"/>
                <a:sym typeface="Calibri"/>
              </a:rPr>
              <a:t> </a:t>
            </a:r>
            <a:endParaRPr sz="2668" i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382054" y="10126652"/>
            <a:ext cx="4394092" cy="91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CN" altLang="zh-CN" sz="2668" i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  <a:sym typeface="Calibri"/>
              </a:rPr>
              <a:t>Enjoy</a:t>
            </a:r>
            <a:r>
              <a:rPr lang="zh-CN" altLang="en-US" sz="2668" i="1" dirty="0">
                <a:latin typeface="Arial" panose="020B0604020202020204" pitchFamily="34" charset="0"/>
                <a:ea typeface="Alibaba PuHuiTi L" pitchFamily="18" charset="-122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CN" sz="2668" i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  <a:sym typeface="Calibri"/>
              </a:rPr>
              <a:t>PaaS-like</a:t>
            </a:r>
            <a:r>
              <a:rPr lang="zh-CN" altLang="en-US" sz="2668" i="1" dirty="0">
                <a:latin typeface="Arial" panose="020B0604020202020204" pitchFamily="34" charset="0"/>
                <a:ea typeface="Alibaba PuHuiTi L" pitchFamily="18" charset="-122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CN" sz="2668" i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  <a:sym typeface="Calibri"/>
              </a:rPr>
              <a:t>experience</a:t>
            </a:r>
            <a:endParaRPr sz="2668" i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14907251" y="8538298"/>
            <a:ext cx="1283110" cy="68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2134"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213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220;p23">
            <a:extLst>
              <a:ext uri="{FF2B5EF4-FFF2-40B4-BE49-F238E27FC236}">
                <a16:creationId xmlns:a16="http://schemas.microsoft.com/office/drawing/2014/main" id="{0C183569-C67A-034F-84FE-EEDCBB8BF07B}"/>
              </a:ext>
            </a:extLst>
          </p:cNvPr>
          <p:cNvSpPr/>
          <p:nvPr/>
        </p:nvSpPr>
        <p:spPr>
          <a:xfrm>
            <a:off x="16612269" y="5050488"/>
            <a:ext cx="2004438" cy="734352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OAM</a:t>
            </a:r>
          </a:p>
          <a:p>
            <a:pPr algn="ctr"/>
            <a:r>
              <a:rPr lang="en-US" altLang="zh-CN" sz="1600" dirty="0"/>
              <a:t>X-Definition</a:t>
            </a:r>
            <a:endParaRPr sz="1600" dirty="0"/>
          </a:p>
        </p:txBody>
      </p:sp>
      <p:sp>
        <p:nvSpPr>
          <p:cNvPr id="56" name="Google Shape;220;p23">
            <a:extLst>
              <a:ext uri="{FF2B5EF4-FFF2-40B4-BE49-F238E27FC236}">
                <a16:creationId xmlns:a16="http://schemas.microsoft.com/office/drawing/2014/main" id="{4ADD093D-DC3F-5B41-8B85-8E70330E65DB}"/>
              </a:ext>
            </a:extLst>
          </p:cNvPr>
          <p:cNvSpPr/>
          <p:nvPr/>
        </p:nvSpPr>
        <p:spPr>
          <a:xfrm>
            <a:off x="16855067" y="5205946"/>
            <a:ext cx="2004438" cy="734352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OAM</a:t>
            </a:r>
          </a:p>
          <a:p>
            <a:pPr algn="ctr"/>
            <a:r>
              <a:rPr lang="en-US" altLang="zh-CN" sz="1600" dirty="0"/>
              <a:t>X-Definition</a:t>
            </a:r>
            <a:endParaRPr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2B21B7-71F8-094E-AE49-F977BC47B015}"/>
              </a:ext>
            </a:extLst>
          </p:cNvPr>
          <p:cNvSpPr/>
          <p:nvPr/>
        </p:nvSpPr>
        <p:spPr>
          <a:xfrm>
            <a:off x="16423520" y="4812076"/>
            <a:ext cx="2686232" cy="48651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800"/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24934" y="6551688"/>
            <a:ext cx="1379100" cy="136421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220;p23">
            <a:extLst>
              <a:ext uri="{FF2B5EF4-FFF2-40B4-BE49-F238E27FC236}">
                <a16:creationId xmlns:a16="http://schemas.microsoft.com/office/drawing/2014/main" id="{C77B7CE3-CBDD-524A-A894-FFDC18AB8152}"/>
              </a:ext>
            </a:extLst>
          </p:cNvPr>
          <p:cNvSpPr/>
          <p:nvPr/>
        </p:nvSpPr>
        <p:spPr>
          <a:xfrm>
            <a:off x="16659681" y="8682750"/>
            <a:ext cx="2004438" cy="734352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OAM</a:t>
            </a:r>
          </a:p>
          <a:p>
            <a:pPr algn="ctr"/>
            <a:r>
              <a:rPr lang="en-US" altLang="zh-CN" sz="1600" dirty="0"/>
              <a:t>Application</a:t>
            </a:r>
            <a:endParaRPr sz="16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78692C6-4E74-BB4A-AD72-2BC8B0972590}"/>
              </a:ext>
            </a:extLst>
          </p:cNvPr>
          <p:cNvSpPr/>
          <p:nvPr/>
        </p:nvSpPr>
        <p:spPr>
          <a:xfrm>
            <a:off x="17661896" y="10451042"/>
            <a:ext cx="5678052" cy="21419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800"/>
          </a:p>
        </p:txBody>
      </p:sp>
      <p:sp>
        <p:nvSpPr>
          <p:cNvPr id="65" name="Google Shape;220;p23">
            <a:extLst>
              <a:ext uri="{FF2B5EF4-FFF2-40B4-BE49-F238E27FC236}">
                <a16:creationId xmlns:a16="http://schemas.microsoft.com/office/drawing/2014/main" id="{EEF5D989-AE10-4E4E-A27C-0F5EA004C806}"/>
              </a:ext>
            </a:extLst>
          </p:cNvPr>
          <p:cNvSpPr/>
          <p:nvPr/>
        </p:nvSpPr>
        <p:spPr>
          <a:xfrm>
            <a:off x="20243137" y="5836058"/>
            <a:ext cx="1598706" cy="42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CN" sz="1600" dirty="0"/>
              <a:t>OpenKruise</a:t>
            </a:r>
            <a:endParaRPr sz="1600" dirty="0"/>
          </a:p>
        </p:txBody>
      </p:sp>
      <p:sp>
        <p:nvSpPr>
          <p:cNvPr id="66" name="Google Shape;220;p23">
            <a:extLst>
              <a:ext uri="{FF2B5EF4-FFF2-40B4-BE49-F238E27FC236}">
                <a16:creationId xmlns:a16="http://schemas.microsoft.com/office/drawing/2014/main" id="{8BD3EA51-56A6-CC4A-BA0E-15BE7D64A1A5}"/>
              </a:ext>
            </a:extLst>
          </p:cNvPr>
          <p:cNvSpPr/>
          <p:nvPr/>
        </p:nvSpPr>
        <p:spPr>
          <a:xfrm>
            <a:off x="20216918" y="8382769"/>
            <a:ext cx="1622256" cy="577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CN" sz="1600" dirty="0"/>
              <a:t>Terraform</a:t>
            </a:r>
            <a:r>
              <a:rPr lang="zh-CN" altLang="en-US" sz="1600" dirty="0"/>
              <a:t> </a:t>
            </a:r>
            <a:r>
              <a:rPr lang="en-US" altLang="zh-CN" sz="1600" dirty="0"/>
              <a:t>Controller</a:t>
            </a:r>
            <a:endParaRPr sz="1600" dirty="0"/>
          </a:p>
        </p:txBody>
      </p:sp>
      <p:sp>
        <p:nvSpPr>
          <p:cNvPr id="86" name="Google Shape;220;p23">
            <a:extLst>
              <a:ext uri="{FF2B5EF4-FFF2-40B4-BE49-F238E27FC236}">
                <a16:creationId xmlns:a16="http://schemas.microsoft.com/office/drawing/2014/main" id="{5127EC0F-89A5-324F-A4DA-494194E4A390}"/>
              </a:ext>
            </a:extLst>
          </p:cNvPr>
          <p:cNvSpPr/>
          <p:nvPr/>
        </p:nvSpPr>
        <p:spPr>
          <a:xfrm>
            <a:off x="20246137" y="5027588"/>
            <a:ext cx="1638618" cy="586360"/>
          </a:xfrm>
          <a:prstGeom prst="rect">
            <a:avLst/>
          </a:prstGeom>
          <a:solidFill>
            <a:srgbClr val="BBD6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Deployment</a:t>
            </a:r>
            <a:endParaRPr sz="1600" dirty="0"/>
          </a:p>
        </p:txBody>
      </p:sp>
      <p:sp>
        <p:nvSpPr>
          <p:cNvPr id="87" name="Google Shape;220;p23">
            <a:extLst>
              <a:ext uri="{FF2B5EF4-FFF2-40B4-BE49-F238E27FC236}">
                <a16:creationId xmlns:a16="http://schemas.microsoft.com/office/drawing/2014/main" id="{142112F6-FE8D-5D4F-8D26-A64B7127E94E}"/>
              </a:ext>
            </a:extLst>
          </p:cNvPr>
          <p:cNvSpPr/>
          <p:nvPr/>
        </p:nvSpPr>
        <p:spPr>
          <a:xfrm>
            <a:off x="20243137" y="6404390"/>
            <a:ext cx="1598706" cy="42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Istio</a:t>
            </a:r>
            <a:endParaRPr sz="1600" dirty="0"/>
          </a:p>
        </p:txBody>
      </p:sp>
      <p:sp>
        <p:nvSpPr>
          <p:cNvPr id="88" name="Google Shape;220;p23">
            <a:extLst>
              <a:ext uri="{FF2B5EF4-FFF2-40B4-BE49-F238E27FC236}">
                <a16:creationId xmlns:a16="http://schemas.microsoft.com/office/drawing/2014/main" id="{6DC5B941-5EEA-224A-8847-2A0A004583C2}"/>
              </a:ext>
            </a:extLst>
          </p:cNvPr>
          <p:cNvSpPr/>
          <p:nvPr/>
        </p:nvSpPr>
        <p:spPr>
          <a:xfrm>
            <a:off x="20216921" y="7055760"/>
            <a:ext cx="1598706" cy="42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KEDA</a:t>
            </a:r>
            <a:endParaRPr sz="1600" dirty="0"/>
          </a:p>
        </p:txBody>
      </p:sp>
      <p:sp>
        <p:nvSpPr>
          <p:cNvPr id="89" name="Google Shape;220;p23">
            <a:extLst>
              <a:ext uri="{FF2B5EF4-FFF2-40B4-BE49-F238E27FC236}">
                <a16:creationId xmlns:a16="http://schemas.microsoft.com/office/drawing/2014/main" id="{B43640A8-D5EE-1F4D-97A1-FD148E033DC2}"/>
              </a:ext>
            </a:extLst>
          </p:cNvPr>
          <p:cNvSpPr/>
          <p:nvPr/>
        </p:nvSpPr>
        <p:spPr>
          <a:xfrm>
            <a:off x="20216921" y="7682108"/>
            <a:ext cx="1598706" cy="422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1600" dirty="0"/>
              <a:t>Flagger</a:t>
            </a:r>
            <a:endParaRPr sz="1600" dirty="0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679342B4-F958-0944-8262-B523CE107CE4}"/>
              </a:ext>
            </a:extLst>
          </p:cNvPr>
          <p:cNvSpPr/>
          <p:nvPr/>
        </p:nvSpPr>
        <p:spPr>
          <a:xfrm>
            <a:off x="19290992" y="7055763"/>
            <a:ext cx="780644" cy="41679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800"/>
          </a:p>
        </p:txBody>
      </p:sp>
      <p:sp>
        <p:nvSpPr>
          <p:cNvPr id="218" name="Google Shape;218;p23"/>
          <p:cNvSpPr/>
          <p:nvPr/>
        </p:nvSpPr>
        <p:spPr>
          <a:xfrm>
            <a:off x="21936618" y="10605604"/>
            <a:ext cx="1009528" cy="995932"/>
          </a:xfrm>
          <a:prstGeom prst="can">
            <a:avLst>
              <a:gd name="adj" fmla="val 25000"/>
            </a:avLst>
          </a:prstGeom>
          <a:solidFill>
            <a:srgbClr val="BBD6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1868" dirty="0"/>
              <a:t>RDS</a:t>
            </a:r>
            <a:endParaRPr sz="1868" dirty="0"/>
          </a:p>
        </p:txBody>
      </p:sp>
      <p:sp>
        <p:nvSpPr>
          <p:cNvPr id="84" name="Google Shape;220;p23">
            <a:extLst>
              <a:ext uri="{FF2B5EF4-FFF2-40B4-BE49-F238E27FC236}">
                <a16:creationId xmlns:a16="http://schemas.microsoft.com/office/drawing/2014/main" id="{8337A438-12EF-EC46-B330-61819D73644B}"/>
              </a:ext>
            </a:extLst>
          </p:cNvPr>
          <p:cNvSpPr/>
          <p:nvPr/>
        </p:nvSpPr>
        <p:spPr>
          <a:xfrm>
            <a:off x="19943612" y="11171420"/>
            <a:ext cx="1379104" cy="586360"/>
          </a:xfrm>
          <a:prstGeom prst="rect">
            <a:avLst/>
          </a:prstGeom>
          <a:solidFill>
            <a:srgbClr val="BBD6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" sz="2100" dirty="0"/>
              <a:t>SLB</a:t>
            </a:r>
            <a:endParaRPr sz="2100" dirty="0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23821D3-A946-2B47-AE7E-D04F0FB464E8}"/>
              </a:ext>
            </a:extLst>
          </p:cNvPr>
          <p:cNvCxnSpPr>
            <a:stCxn id="66" idx="2"/>
            <a:endCxn id="218" idx="1"/>
          </p:cNvCxnSpPr>
          <p:nvPr/>
        </p:nvCxnSpPr>
        <p:spPr>
          <a:xfrm rot="16200000" flipH="1">
            <a:off x="20912211" y="9076432"/>
            <a:ext cx="1645010" cy="14133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7B3E7B5-298D-1D4A-8F61-100B24FB7D14}"/>
              </a:ext>
            </a:extLst>
          </p:cNvPr>
          <p:cNvCxnSpPr>
            <a:stCxn id="66" idx="2"/>
            <a:endCxn id="84" idx="0"/>
          </p:cNvCxnSpPr>
          <p:nvPr/>
        </p:nvCxnSpPr>
        <p:spPr>
          <a:xfrm rot="5400000">
            <a:off x="19725195" y="9868566"/>
            <a:ext cx="2210826" cy="3948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3F447B-B943-2F6C-D006-DC3A37A5C62B}"/>
              </a:ext>
            </a:extLst>
          </p:cNvPr>
          <p:cNvSpPr txBox="1"/>
          <p:nvPr/>
        </p:nvSpPr>
        <p:spPr>
          <a:xfrm>
            <a:off x="17877479" y="10792190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Clouds</a:t>
            </a:r>
            <a:endParaRPr lang="en-CN" sz="4000" dirty="0"/>
          </a:p>
        </p:txBody>
      </p:sp>
      <p:sp>
        <p:nvSpPr>
          <p:cNvPr id="4" name="Google Shape;220;p23">
            <a:extLst>
              <a:ext uri="{FF2B5EF4-FFF2-40B4-BE49-F238E27FC236}">
                <a16:creationId xmlns:a16="http://schemas.microsoft.com/office/drawing/2014/main" id="{80AD5BF6-09B2-CD39-D711-42AF34D92AA5}"/>
              </a:ext>
            </a:extLst>
          </p:cNvPr>
          <p:cNvSpPr/>
          <p:nvPr/>
        </p:nvSpPr>
        <p:spPr>
          <a:xfrm>
            <a:off x="21558082" y="11855860"/>
            <a:ext cx="1379104" cy="586360"/>
          </a:xfrm>
          <a:prstGeom prst="rect">
            <a:avLst/>
          </a:prstGeom>
          <a:solidFill>
            <a:srgbClr val="BBD6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algn="ctr"/>
            <a:r>
              <a:rPr lang="en-US" altLang="zh-CN" sz="2100" dirty="0"/>
              <a:t>ECS</a:t>
            </a:r>
            <a:endParaRPr sz="2100" dirty="0"/>
          </a:p>
        </p:txBody>
      </p:sp>
      <p:sp>
        <p:nvSpPr>
          <p:cNvPr id="5" name="Tittle">
            <a:extLst>
              <a:ext uri="{FF2B5EF4-FFF2-40B4-BE49-F238E27FC236}">
                <a16:creationId xmlns:a16="http://schemas.microsoft.com/office/drawing/2014/main" id="{1D92F4F2-58FB-7298-4784-67089631EB83}"/>
              </a:ext>
            </a:extLst>
          </p:cNvPr>
          <p:cNvSpPr txBox="1"/>
          <p:nvPr/>
        </p:nvSpPr>
        <p:spPr>
          <a:xfrm>
            <a:off x="772820" y="709386"/>
            <a:ext cx="14679211" cy="110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CN" altLang="zh-CN" dirty="0"/>
              <a:t>T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KubeVela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F734-0910-EDF5-F78E-A3C80799173D}"/>
              </a:ext>
            </a:extLst>
          </p:cNvPr>
          <p:cNvSpPr txBox="1"/>
          <p:nvPr/>
        </p:nvSpPr>
        <p:spPr>
          <a:xfrm>
            <a:off x="15647151" y="1919926"/>
            <a:ext cx="7472829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000" b="1" dirty="0">
              <a:solidFill>
                <a:schemeClr val="tx1"/>
              </a:solidFill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Flexible, Extensible and Programmable</a:t>
            </a:r>
            <a:r>
              <a:rPr lang="en-CN" sz="2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Google Shape;220;p23">
            <a:extLst>
              <a:ext uri="{FF2B5EF4-FFF2-40B4-BE49-F238E27FC236}">
                <a16:creationId xmlns:a16="http://schemas.microsoft.com/office/drawing/2014/main" id="{99365E52-1838-A787-7976-A36BE2D59C38}"/>
              </a:ext>
            </a:extLst>
          </p:cNvPr>
          <p:cNvSpPr/>
          <p:nvPr/>
        </p:nvSpPr>
        <p:spPr>
          <a:xfrm>
            <a:off x="10139313" y="3161058"/>
            <a:ext cx="3898664" cy="121736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ctr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/>
              <a:t>Install</a:t>
            </a:r>
            <a:r>
              <a:rPr lang="zh-CN" altLang="en-US" sz="2000" b="1" dirty="0"/>
              <a:t> </a:t>
            </a:r>
            <a:r>
              <a:rPr lang="en-US" altLang="zh-CN" sz="2000" b="1" dirty="0"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2000" dirty="0" err="1">
                <a:latin typeface="Lato"/>
                <a:ea typeface="Lato"/>
                <a:cs typeface="Lato"/>
                <a:sym typeface="Lato"/>
              </a:rPr>
              <a:t>eusable</a:t>
            </a:r>
            <a:r>
              <a:rPr lang="zh-CN" altLang="en-US" sz="20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2000" dirty="0">
                <a:latin typeface="Lato"/>
                <a:ea typeface="Lato"/>
                <a:cs typeface="Lato"/>
                <a:sym typeface="Lato"/>
              </a:rPr>
              <a:t>capabilities</a:t>
            </a:r>
            <a:r>
              <a:rPr lang="zh-CN" altLang="en-US" sz="20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2000" dirty="0"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zh-CN" altLang="en-US" sz="20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2000" dirty="0">
                <a:latin typeface="Lato"/>
                <a:ea typeface="Lato"/>
                <a:cs typeface="Lato"/>
                <a:sym typeface="Lato"/>
              </a:rPr>
              <a:t>community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latin typeface="Lato"/>
              <a:ea typeface="Lato"/>
              <a:cs typeface="Lato"/>
              <a:sym typeface="Lato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/>
              <a:t>Or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define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your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own</a:t>
            </a:r>
            <a:endParaRPr sz="2000" b="1" dirty="0"/>
          </a:p>
        </p:txBody>
      </p:sp>
      <p:sp>
        <p:nvSpPr>
          <p:cNvPr id="11" name="Google Shape;211;p23">
            <a:extLst>
              <a:ext uri="{FF2B5EF4-FFF2-40B4-BE49-F238E27FC236}">
                <a16:creationId xmlns:a16="http://schemas.microsoft.com/office/drawing/2014/main" id="{0A09244C-EBBA-D1B2-241F-F770321B7951}"/>
              </a:ext>
            </a:extLst>
          </p:cNvPr>
          <p:cNvSpPr/>
          <p:nvPr/>
        </p:nvSpPr>
        <p:spPr>
          <a:xfrm>
            <a:off x="6016185" y="2380834"/>
            <a:ext cx="7900234" cy="2592897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54" tIns="182854" rIns="182854" bIns="182854" anchor="t" anchorCtr="0">
            <a:noAutofit/>
          </a:bodyPr>
          <a:lstStyle/>
          <a:p>
            <a:pPr algn="ctr"/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3365361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ucture Chart">
            <a:extLst>
              <a:ext uri="{FF2B5EF4-FFF2-40B4-BE49-F238E27FC236}">
                <a16:creationId xmlns:a16="http://schemas.microsoft.com/office/drawing/2014/main" id="{8E47D559-7D7E-B135-A509-4F6B3966A2DC}"/>
              </a:ext>
            </a:extLst>
          </p:cNvPr>
          <p:cNvSpPr txBox="1"/>
          <p:nvPr/>
        </p:nvSpPr>
        <p:spPr>
          <a:xfrm>
            <a:off x="772820" y="709386"/>
            <a:ext cx="9018944" cy="110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altLang="zh-CN" dirty="0"/>
              <a:t>Why should I use </a:t>
            </a:r>
            <a:r>
              <a:rPr lang="en-US" dirty="0" err="1"/>
              <a:t>KubeVela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0128B-294E-065A-25BF-76CDE721DEAD}"/>
              </a:ext>
            </a:extLst>
          </p:cNvPr>
          <p:cNvSpPr txBox="1"/>
          <p:nvPr/>
        </p:nvSpPr>
        <p:spPr>
          <a:xfrm>
            <a:off x="2019010" y="10394360"/>
            <a:ext cx="17687955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Wingdings" pitchFamily="2" charset="2"/>
              <a:buChar char="q"/>
            </a:pP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How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to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do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canary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rollout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for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my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app?</a:t>
            </a:r>
          </a:p>
          <a:p>
            <a:pPr marL="571500" indent="-571500" algn="l">
              <a:buFont typeface="Wingdings" pitchFamily="2" charset="2"/>
              <a:buChar char="q"/>
            </a:pP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How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to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promote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to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another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cluster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when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my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app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verified?</a:t>
            </a:r>
          </a:p>
          <a:p>
            <a:pPr marL="571500" indent="-571500" algn="l">
              <a:buFont typeface="Wingdings" pitchFamily="2" charset="2"/>
              <a:buChar char="q"/>
            </a:pP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How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to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trigger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notification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after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my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delivery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succeed?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How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to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trigger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other</a:t>
            </a:r>
            <a:r>
              <a:rPr lang="zh-CN" altLang="en-US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2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things?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B2149-BACC-29AE-A9D5-7C815D732110}"/>
              </a:ext>
            </a:extLst>
          </p:cNvPr>
          <p:cNvSpPr txBox="1"/>
          <p:nvPr/>
        </p:nvSpPr>
        <p:spPr>
          <a:xfrm>
            <a:off x="9488217" y="1968293"/>
            <a:ext cx="1119745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The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modern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App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Delivery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needs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a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extensible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-apple-system"/>
              </a:rPr>
              <a:t>workflow.</a:t>
            </a:r>
            <a:r>
              <a:rPr lang="zh-CN" altLang="en-US" sz="3600" b="1" dirty="0">
                <a:solidFill>
                  <a:srgbClr val="FF0000"/>
                </a:solidFill>
                <a:latin typeface="-apple-system"/>
              </a:rPr>
              <a:t> </a:t>
            </a:r>
            <a:endParaRPr lang="en-CN" sz="3600" dirty="0">
              <a:solidFill>
                <a:srgbClr val="FF0000"/>
              </a:solidFill>
            </a:endParaRPr>
          </a:p>
        </p:txBody>
      </p:sp>
      <p:cxnSp>
        <p:nvCxnSpPr>
          <p:cNvPr id="69" name="肘形连接符 940">
            <a:extLst>
              <a:ext uri="{FF2B5EF4-FFF2-40B4-BE49-F238E27FC236}">
                <a16:creationId xmlns:a16="http://schemas.microsoft.com/office/drawing/2014/main" id="{99B73528-A1F7-661C-DE72-AEDE9A124CD8}"/>
              </a:ext>
            </a:extLst>
          </p:cNvPr>
          <p:cNvCxnSpPr>
            <a:cxnSpLocks/>
            <a:stCxn id="71" idx="0"/>
            <a:endCxn id="120" idx="0"/>
          </p:cNvCxnSpPr>
          <p:nvPr/>
        </p:nvCxnSpPr>
        <p:spPr>
          <a:xfrm rot="5400000" flipH="1" flipV="1">
            <a:off x="18759801" y="1135422"/>
            <a:ext cx="33253" cy="7757445"/>
          </a:xfrm>
          <a:prstGeom prst="bentConnector3">
            <a:avLst>
              <a:gd name="adj1" fmla="val 4052876"/>
            </a:avLst>
          </a:prstGeom>
          <a:noFill/>
          <a:ln w="44450" cap="flat">
            <a:solidFill>
              <a:srgbClr val="C00000"/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0" name="组合 787">
            <a:extLst>
              <a:ext uri="{FF2B5EF4-FFF2-40B4-BE49-F238E27FC236}">
                <a16:creationId xmlns:a16="http://schemas.microsoft.com/office/drawing/2014/main" id="{0A6AAF30-28BB-EB79-308F-8DFABC6CA21C}"/>
              </a:ext>
            </a:extLst>
          </p:cNvPr>
          <p:cNvGrpSpPr/>
          <p:nvPr/>
        </p:nvGrpSpPr>
        <p:grpSpPr>
          <a:xfrm>
            <a:off x="13278817" y="5030770"/>
            <a:ext cx="3237776" cy="697327"/>
            <a:chOff x="2233246" y="5310554"/>
            <a:chExt cx="2409092" cy="1090246"/>
          </a:xfrm>
          <a:solidFill>
            <a:srgbClr val="FFFFFF"/>
          </a:solidFill>
        </p:grpSpPr>
        <p:sp>
          <p:nvSpPr>
            <p:cNvPr id="71" name="圆角矩形 788">
              <a:extLst>
                <a:ext uri="{FF2B5EF4-FFF2-40B4-BE49-F238E27FC236}">
                  <a16:creationId xmlns:a16="http://schemas.microsoft.com/office/drawing/2014/main" id="{05FE13B2-3CFB-9E19-0E8B-608C1DFBC295}"/>
                </a:ext>
              </a:extLst>
            </p:cNvPr>
            <p:cNvSpPr/>
            <p:nvPr/>
          </p:nvSpPr>
          <p:spPr>
            <a:xfrm>
              <a:off x="2233246" y="5310554"/>
              <a:ext cx="2409092" cy="1090246"/>
            </a:xfrm>
            <a:prstGeom prst="roundRect">
              <a:avLst/>
            </a:prstGeom>
            <a:grpFill/>
            <a:ln w="41275" cap="flat">
              <a:solidFill>
                <a:srgbClr val="FFC000"/>
              </a:solidFill>
              <a:prstDash val="lgDash"/>
              <a:miter lim="4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91306"/>
                        <a:gd name="connsiteY0" fmla="*/ 116223 h 697327"/>
                        <a:gd name="connsiteX1" fmla="*/ 116223 w 2191306"/>
                        <a:gd name="connsiteY1" fmla="*/ 0 h 697327"/>
                        <a:gd name="connsiteX2" fmla="*/ 625527 w 2191306"/>
                        <a:gd name="connsiteY2" fmla="*/ 0 h 697327"/>
                        <a:gd name="connsiteX3" fmla="*/ 1076064 w 2191306"/>
                        <a:gd name="connsiteY3" fmla="*/ 0 h 697327"/>
                        <a:gd name="connsiteX4" fmla="*/ 1604957 w 2191306"/>
                        <a:gd name="connsiteY4" fmla="*/ 0 h 697327"/>
                        <a:gd name="connsiteX5" fmla="*/ 2075083 w 2191306"/>
                        <a:gd name="connsiteY5" fmla="*/ 0 h 697327"/>
                        <a:gd name="connsiteX6" fmla="*/ 2191306 w 2191306"/>
                        <a:gd name="connsiteY6" fmla="*/ 116223 h 697327"/>
                        <a:gd name="connsiteX7" fmla="*/ 2191306 w 2191306"/>
                        <a:gd name="connsiteY7" fmla="*/ 581104 h 697327"/>
                        <a:gd name="connsiteX8" fmla="*/ 2075083 w 2191306"/>
                        <a:gd name="connsiteY8" fmla="*/ 697327 h 697327"/>
                        <a:gd name="connsiteX9" fmla="*/ 1546191 w 2191306"/>
                        <a:gd name="connsiteY9" fmla="*/ 697327 h 697327"/>
                        <a:gd name="connsiteX10" fmla="*/ 1036887 w 2191306"/>
                        <a:gd name="connsiteY10" fmla="*/ 697327 h 697327"/>
                        <a:gd name="connsiteX11" fmla="*/ 586349 w 2191306"/>
                        <a:gd name="connsiteY11" fmla="*/ 697327 h 697327"/>
                        <a:gd name="connsiteX12" fmla="*/ 116223 w 2191306"/>
                        <a:gd name="connsiteY12" fmla="*/ 697327 h 697327"/>
                        <a:gd name="connsiteX13" fmla="*/ 0 w 2191306"/>
                        <a:gd name="connsiteY13" fmla="*/ 581104 h 697327"/>
                        <a:gd name="connsiteX14" fmla="*/ 0 w 2191306"/>
                        <a:gd name="connsiteY14" fmla="*/ 116223 h 697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191306" h="697327" fill="none" extrusionOk="0">
                          <a:moveTo>
                            <a:pt x="0" y="116223"/>
                          </a:moveTo>
                          <a:cubicBezTo>
                            <a:pt x="-1263" y="49460"/>
                            <a:pt x="53376" y="-18142"/>
                            <a:pt x="116223" y="0"/>
                          </a:cubicBezTo>
                          <a:cubicBezTo>
                            <a:pt x="233385" y="-36795"/>
                            <a:pt x="459875" y="2490"/>
                            <a:pt x="625527" y="0"/>
                          </a:cubicBezTo>
                          <a:cubicBezTo>
                            <a:pt x="791179" y="-2490"/>
                            <a:pt x="967796" y="35789"/>
                            <a:pt x="1076064" y="0"/>
                          </a:cubicBezTo>
                          <a:cubicBezTo>
                            <a:pt x="1184332" y="-35789"/>
                            <a:pt x="1374645" y="44307"/>
                            <a:pt x="1604957" y="0"/>
                          </a:cubicBezTo>
                          <a:cubicBezTo>
                            <a:pt x="1835269" y="-44307"/>
                            <a:pt x="1884096" y="39965"/>
                            <a:pt x="2075083" y="0"/>
                          </a:cubicBezTo>
                          <a:cubicBezTo>
                            <a:pt x="2143813" y="8993"/>
                            <a:pt x="2177690" y="59216"/>
                            <a:pt x="2191306" y="116223"/>
                          </a:cubicBezTo>
                          <a:cubicBezTo>
                            <a:pt x="2221274" y="295960"/>
                            <a:pt x="2184167" y="352803"/>
                            <a:pt x="2191306" y="581104"/>
                          </a:cubicBezTo>
                          <a:cubicBezTo>
                            <a:pt x="2193698" y="637934"/>
                            <a:pt x="2145990" y="704592"/>
                            <a:pt x="2075083" y="697327"/>
                          </a:cubicBezTo>
                          <a:cubicBezTo>
                            <a:pt x="1877350" y="759001"/>
                            <a:pt x="1744192" y="638958"/>
                            <a:pt x="1546191" y="697327"/>
                          </a:cubicBezTo>
                          <a:cubicBezTo>
                            <a:pt x="1348190" y="755696"/>
                            <a:pt x="1150523" y="663491"/>
                            <a:pt x="1036887" y="697327"/>
                          </a:cubicBezTo>
                          <a:cubicBezTo>
                            <a:pt x="923251" y="731163"/>
                            <a:pt x="711030" y="654084"/>
                            <a:pt x="586349" y="697327"/>
                          </a:cubicBezTo>
                          <a:cubicBezTo>
                            <a:pt x="461668" y="740570"/>
                            <a:pt x="319143" y="686080"/>
                            <a:pt x="116223" y="697327"/>
                          </a:cubicBezTo>
                          <a:cubicBezTo>
                            <a:pt x="40067" y="709442"/>
                            <a:pt x="-5377" y="656799"/>
                            <a:pt x="0" y="581104"/>
                          </a:cubicBezTo>
                          <a:cubicBezTo>
                            <a:pt x="-43218" y="411373"/>
                            <a:pt x="40835" y="275268"/>
                            <a:pt x="0" y="116223"/>
                          </a:cubicBezTo>
                          <a:close/>
                        </a:path>
                        <a:path w="2191306" h="697327" stroke="0" extrusionOk="0">
                          <a:moveTo>
                            <a:pt x="0" y="116223"/>
                          </a:moveTo>
                          <a:cubicBezTo>
                            <a:pt x="-12978" y="44030"/>
                            <a:pt x="48930" y="1165"/>
                            <a:pt x="116223" y="0"/>
                          </a:cubicBezTo>
                          <a:cubicBezTo>
                            <a:pt x="312087" y="-33152"/>
                            <a:pt x="430309" y="6965"/>
                            <a:pt x="645115" y="0"/>
                          </a:cubicBezTo>
                          <a:cubicBezTo>
                            <a:pt x="859921" y="-6965"/>
                            <a:pt x="888423" y="40675"/>
                            <a:pt x="1115242" y="0"/>
                          </a:cubicBezTo>
                          <a:cubicBezTo>
                            <a:pt x="1342061" y="-40675"/>
                            <a:pt x="1352518" y="12027"/>
                            <a:pt x="1565779" y="0"/>
                          </a:cubicBezTo>
                          <a:cubicBezTo>
                            <a:pt x="1779040" y="-12027"/>
                            <a:pt x="1856715" y="7466"/>
                            <a:pt x="2075083" y="0"/>
                          </a:cubicBezTo>
                          <a:cubicBezTo>
                            <a:pt x="2141729" y="-5058"/>
                            <a:pt x="2188363" y="51584"/>
                            <a:pt x="2191306" y="116223"/>
                          </a:cubicBezTo>
                          <a:cubicBezTo>
                            <a:pt x="2232384" y="296290"/>
                            <a:pt x="2154915" y="389659"/>
                            <a:pt x="2191306" y="581104"/>
                          </a:cubicBezTo>
                          <a:cubicBezTo>
                            <a:pt x="2184458" y="656621"/>
                            <a:pt x="2133920" y="691121"/>
                            <a:pt x="2075083" y="697327"/>
                          </a:cubicBezTo>
                          <a:cubicBezTo>
                            <a:pt x="1903780" y="720511"/>
                            <a:pt x="1843316" y="695051"/>
                            <a:pt x="1624545" y="697327"/>
                          </a:cubicBezTo>
                          <a:cubicBezTo>
                            <a:pt x="1405774" y="699603"/>
                            <a:pt x="1266592" y="667572"/>
                            <a:pt x="1134830" y="697327"/>
                          </a:cubicBezTo>
                          <a:cubicBezTo>
                            <a:pt x="1003069" y="727082"/>
                            <a:pt x="819737" y="688040"/>
                            <a:pt x="664704" y="697327"/>
                          </a:cubicBezTo>
                          <a:cubicBezTo>
                            <a:pt x="509671" y="706614"/>
                            <a:pt x="363964" y="667196"/>
                            <a:pt x="116223" y="697327"/>
                          </a:cubicBezTo>
                          <a:cubicBezTo>
                            <a:pt x="58011" y="689908"/>
                            <a:pt x="-4706" y="643473"/>
                            <a:pt x="0" y="581104"/>
                          </a:cubicBezTo>
                          <a:cubicBezTo>
                            <a:pt x="-50367" y="372107"/>
                            <a:pt x="40047" y="244198"/>
                            <a:pt x="0" y="11622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2" name="文本框 789">
              <a:extLst>
                <a:ext uri="{FF2B5EF4-FFF2-40B4-BE49-F238E27FC236}">
                  <a16:creationId xmlns:a16="http://schemas.microsoft.com/office/drawing/2014/main" id="{A24178A0-3B44-DDD2-87A5-190811DDB358}"/>
                </a:ext>
              </a:extLst>
            </p:cNvPr>
            <p:cNvSpPr txBox="1"/>
            <p:nvPr/>
          </p:nvSpPr>
          <p:spPr>
            <a:xfrm>
              <a:off x="2417884" y="5558935"/>
              <a:ext cx="2039816" cy="593477"/>
            </a:xfrm>
            <a:prstGeom prst="rect">
              <a:avLst/>
            </a:prstGeom>
            <a:grpFill/>
            <a:ln w="41275" cap="flat">
              <a:solidFill>
                <a:srgbClr val="FFC000"/>
              </a:solidFill>
              <a:prstDash val="lgDash"/>
              <a:miter lim="400000"/>
              <a:extLst>
                <a:ext uri="{C807C97D-BFC1-408E-A445-0C87EB9F89A2}">
                  <ask:lineSketchStyleProps xmlns:ask="http://schemas.microsoft.com/office/drawing/2018/sketchyshapes" sd="3659010720">
                    <a:custGeom>
                      <a:avLst/>
                      <a:gdLst>
                        <a:gd name="connsiteX0" fmla="*/ 0 w 1855413"/>
                        <a:gd name="connsiteY0" fmla="*/ 0 h 410369"/>
                        <a:gd name="connsiteX1" fmla="*/ 463853 w 1855413"/>
                        <a:gd name="connsiteY1" fmla="*/ 0 h 410369"/>
                        <a:gd name="connsiteX2" fmla="*/ 946261 w 1855413"/>
                        <a:gd name="connsiteY2" fmla="*/ 0 h 410369"/>
                        <a:gd name="connsiteX3" fmla="*/ 1373006 w 1855413"/>
                        <a:gd name="connsiteY3" fmla="*/ 0 h 410369"/>
                        <a:gd name="connsiteX4" fmla="*/ 1855413 w 1855413"/>
                        <a:gd name="connsiteY4" fmla="*/ 0 h 410369"/>
                        <a:gd name="connsiteX5" fmla="*/ 1855413 w 1855413"/>
                        <a:gd name="connsiteY5" fmla="*/ 410369 h 410369"/>
                        <a:gd name="connsiteX6" fmla="*/ 1410114 w 1855413"/>
                        <a:gd name="connsiteY6" fmla="*/ 410369 h 410369"/>
                        <a:gd name="connsiteX7" fmla="*/ 964815 w 1855413"/>
                        <a:gd name="connsiteY7" fmla="*/ 410369 h 410369"/>
                        <a:gd name="connsiteX8" fmla="*/ 519516 w 1855413"/>
                        <a:gd name="connsiteY8" fmla="*/ 410369 h 410369"/>
                        <a:gd name="connsiteX9" fmla="*/ 0 w 1855413"/>
                        <a:gd name="connsiteY9" fmla="*/ 410369 h 410369"/>
                        <a:gd name="connsiteX10" fmla="*/ 0 w 1855413"/>
                        <a:gd name="connsiteY10" fmla="*/ 0 h 410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855413" h="410369" fill="none" extrusionOk="0">
                          <a:moveTo>
                            <a:pt x="0" y="0"/>
                          </a:moveTo>
                          <a:cubicBezTo>
                            <a:pt x="121926" y="-1720"/>
                            <a:pt x="232599" y="15662"/>
                            <a:pt x="463853" y="0"/>
                          </a:cubicBezTo>
                          <a:cubicBezTo>
                            <a:pt x="695107" y="-15662"/>
                            <a:pt x="808655" y="49786"/>
                            <a:pt x="946261" y="0"/>
                          </a:cubicBezTo>
                          <a:cubicBezTo>
                            <a:pt x="1083867" y="-49786"/>
                            <a:pt x="1285371" y="46508"/>
                            <a:pt x="1373006" y="0"/>
                          </a:cubicBezTo>
                          <a:cubicBezTo>
                            <a:pt x="1460641" y="-46508"/>
                            <a:pt x="1639029" y="32131"/>
                            <a:pt x="1855413" y="0"/>
                          </a:cubicBezTo>
                          <a:cubicBezTo>
                            <a:pt x="1873904" y="181166"/>
                            <a:pt x="1835549" y="244796"/>
                            <a:pt x="1855413" y="410369"/>
                          </a:cubicBezTo>
                          <a:cubicBezTo>
                            <a:pt x="1637931" y="453109"/>
                            <a:pt x="1630634" y="357013"/>
                            <a:pt x="1410114" y="410369"/>
                          </a:cubicBezTo>
                          <a:cubicBezTo>
                            <a:pt x="1189594" y="463725"/>
                            <a:pt x="1149433" y="376218"/>
                            <a:pt x="964815" y="410369"/>
                          </a:cubicBezTo>
                          <a:cubicBezTo>
                            <a:pt x="780197" y="444520"/>
                            <a:pt x="735253" y="364361"/>
                            <a:pt x="519516" y="410369"/>
                          </a:cubicBezTo>
                          <a:cubicBezTo>
                            <a:pt x="303779" y="456377"/>
                            <a:pt x="238880" y="364040"/>
                            <a:pt x="0" y="410369"/>
                          </a:cubicBezTo>
                          <a:cubicBezTo>
                            <a:pt x="-38767" y="249772"/>
                            <a:pt x="37226" y="85188"/>
                            <a:pt x="0" y="0"/>
                          </a:cubicBezTo>
                          <a:close/>
                        </a:path>
                        <a:path w="1855413" h="410369" stroke="0" extrusionOk="0">
                          <a:moveTo>
                            <a:pt x="0" y="0"/>
                          </a:moveTo>
                          <a:cubicBezTo>
                            <a:pt x="157875" y="-30130"/>
                            <a:pt x="301826" y="12766"/>
                            <a:pt x="500962" y="0"/>
                          </a:cubicBezTo>
                          <a:cubicBezTo>
                            <a:pt x="700098" y="-12766"/>
                            <a:pt x="775828" y="47161"/>
                            <a:pt x="983369" y="0"/>
                          </a:cubicBezTo>
                          <a:cubicBezTo>
                            <a:pt x="1190910" y="-47161"/>
                            <a:pt x="1299000" y="42122"/>
                            <a:pt x="1428668" y="0"/>
                          </a:cubicBezTo>
                          <a:cubicBezTo>
                            <a:pt x="1558336" y="-42122"/>
                            <a:pt x="1654410" y="37151"/>
                            <a:pt x="1855413" y="0"/>
                          </a:cubicBezTo>
                          <a:cubicBezTo>
                            <a:pt x="1900244" y="84227"/>
                            <a:pt x="1825271" y="310967"/>
                            <a:pt x="1855413" y="410369"/>
                          </a:cubicBezTo>
                          <a:cubicBezTo>
                            <a:pt x="1682386" y="431852"/>
                            <a:pt x="1625569" y="385318"/>
                            <a:pt x="1447222" y="410369"/>
                          </a:cubicBezTo>
                          <a:cubicBezTo>
                            <a:pt x="1268875" y="435420"/>
                            <a:pt x="1229801" y="376707"/>
                            <a:pt x="1020477" y="410369"/>
                          </a:cubicBezTo>
                          <a:cubicBezTo>
                            <a:pt x="811153" y="444031"/>
                            <a:pt x="653480" y="369260"/>
                            <a:pt x="556624" y="410369"/>
                          </a:cubicBezTo>
                          <a:cubicBezTo>
                            <a:pt x="459768" y="451478"/>
                            <a:pt x="213647" y="409209"/>
                            <a:pt x="0" y="410369"/>
                          </a:cubicBezTo>
                          <a:cubicBezTo>
                            <a:pt x="-14376" y="222140"/>
                            <a:pt x="26625" y="16558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  <a:sym typeface="Helvetica Light"/>
                </a:rPr>
                <a:t>Timeout:</a:t>
              </a:r>
              <a:r>
                <a:rPr kumimoji="0" lang="zh-CN" altLang="en-US" sz="18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18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  <a:sym typeface="Helvetica Light"/>
                </a:rPr>
                <a:t>24h</a:t>
              </a:r>
              <a:endParaRPr kumimoji="0" lang="zh-CN" altLang="en-US" sz="1800" b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endParaRPr>
            </a:p>
          </p:txBody>
        </p:sp>
      </p:grpSp>
      <p:grpSp>
        <p:nvGrpSpPr>
          <p:cNvPr id="73" name="组合 4">
            <a:extLst>
              <a:ext uri="{FF2B5EF4-FFF2-40B4-BE49-F238E27FC236}">
                <a16:creationId xmlns:a16="http://schemas.microsoft.com/office/drawing/2014/main" id="{CD75BC45-E666-3DE0-A9E5-40F48765EE97}"/>
              </a:ext>
            </a:extLst>
          </p:cNvPr>
          <p:cNvGrpSpPr/>
          <p:nvPr/>
        </p:nvGrpSpPr>
        <p:grpSpPr>
          <a:xfrm>
            <a:off x="6311746" y="7026609"/>
            <a:ext cx="3061513" cy="718145"/>
            <a:chOff x="2233246" y="5294277"/>
            <a:chExt cx="2409092" cy="112279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4" name="圆角矩形 5">
              <a:extLst>
                <a:ext uri="{FF2B5EF4-FFF2-40B4-BE49-F238E27FC236}">
                  <a16:creationId xmlns:a16="http://schemas.microsoft.com/office/drawing/2014/main" id="{435B0150-6AE5-D633-00C2-A240FFB0A11F}"/>
                </a:ext>
              </a:extLst>
            </p:cNvPr>
            <p:cNvSpPr/>
            <p:nvPr/>
          </p:nvSpPr>
          <p:spPr>
            <a:xfrm>
              <a:off x="2233246" y="5310554"/>
              <a:ext cx="2409092" cy="1090246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5" name="文本框 7">
              <a:extLst>
                <a:ext uri="{FF2B5EF4-FFF2-40B4-BE49-F238E27FC236}">
                  <a16:creationId xmlns:a16="http://schemas.microsoft.com/office/drawing/2014/main" id="{DFC93490-EBF4-FCC1-2C5D-6ACC50CC332C}"/>
                </a:ext>
              </a:extLst>
            </p:cNvPr>
            <p:cNvSpPr txBox="1"/>
            <p:nvPr/>
          </p:nvSpPr>
          <p:spPr>
            <a:xfrm>
              <a:off x="2417884" y="5294277"/>
              <a:ext cx="2039816" cy="112279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D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  <a:sym typeface="Helvetica Light"/>
                </a:rPr>
                <a:t>Roll</a:t>
              </a:r>
              <a:r>
                <a:rPr kumimoji="0" lang="zh-CN" altLang="en-US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  <a:sym typeface="Helvetica Light"/>
                </a:rPr>
                <a:t>Back</a:t>
              </a:r>
              <a:endPara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endParaRPr>
            </a:p>
          </p:txBody>
        </p:sp>
      </p:grpSp>
      <p:cxnSp>
        <p:nvCxnSpPr>
          <p:cNvPr id="76" name="肘形连接符 522">
            <a:extLst>
              <a:ext uri="{FF2B5EF4-FFF2-40B4-BE49-F238E27FC236}">
                <a16:creationId xmlns:a16="http://schemas.microsoft.com/office/drawing/2014/main" id="{8760F0C2-B559-D8D2-95BF-F79FC11F4A65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>
            <a:off x="2942858" y="5826683"/>
            <a:ext cx="518066" cy="1345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7" name="组合 663">
            <a:extLst>
              <a:ext uri="{FF2B5EF4-FFF2-40B4-BE49-F238E27FC236}">
                <a16:creationId xmlns:a16="http://schemas.microsoft.com/office/drawing/2014/main" id="{AB23EE52-ED43-D45E-905B-E55EBA5F167A}"/>
              </a:ext>
            </a:extLst>
          </p:cNvPr>
          <p:cNvGrpSpPr/>
          <p:nvPr/>
        </p:nvGrpSpPr>
        <p:grpSpPr>
          <a:xfrm>
            <a:off x="555985" y="5478022"/>
            <a:ext cx="2386873" cy="724036"/>
            <a:chOff x="2233246" y="5310554"/>
            <a:chExt cx="2409092" cy="1132005"/>
          </a:xfrm>
          <a:solidFill>
            <a:srgbClr val="81C81E"/>
          </a:solidFill>
        </p:grpSpPr>
        <p:sp>
          <p:nvSpPr>
            <p:cNvPr id="78" name="圆角矩形 664">
              <a:extLst>
                <a:ext uri="{FF2B5EF4-FFF2-40B4-BE49-F238E27FC236}">
                  <a16:creationId xmlns:a16="http://schemas.microsoft.com/office/drawing/2014/main" id="{8B0FA65C-79C6-3BCE-BCBF-EB9E568860DA}"/>
                </a:ext>
              </a:extLst>
            </p:cNvPr>
            <p:cNvSpPr/>
            <p:nvPr/>
          </p:nvSpPr>
          <p:spPr>
            <a:xfrm>
              <a:off x="2233246" y="5310554"/>
              <a:ext cx="2409092" cy="1090246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9" name="文本框 665">
              <a:extLst>
                <a:ext uri="{FF2B5EF4-FFF2-40B4-BE49-F238E27FC236}">
                  <a16:creationId xmlns:a16="http://schemas.microsoft.com/office/drawing/2014/main" id="{3D5BEB35-D8B3-588D-5045-622106B7CB79}"/>
                </a:ext>
              </a:extLst>
            </p:cNvPr>
            <p:cNvSpPr txBox="1"/>
            <p:nvPr/>
          </p:nvSpPr>
          <p:spPr>
            <a:xfrm>
              <a:off x="2470892" y="5319764"/>
              <a:ext cx="1874967" cy="112279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A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CI</a:t>
              </a:r>
              <a:endPara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endParaRPr>
            </a:p>
          </p:txBody>
        </p:sp>
      </p:grpSp>
      <p:grpSp>
        <p:nvGrpSpPr>
          <p:cNvPr id="80" name="组合 666">
            <a:extLst>
              <a:ext uri="{FF2B5EF4-FFF2-40B4-BE49-F238E27FC236}">
                <a16:creationId xmlns:a16="http://schemas.microsoft.com/office/drawing/2014/main" id="{03CFCA20-FDDC-1C47-24E1-58465D4EFE8A}"/>
              </a:ext>
            </a:extLst>
          </p:cNvPr>
          <p:cNvGrpSpPr/>
          <p:nvPr/>
        </p:nvGrpSpPr>
        <p:grpSpPr>
          <a:xfrm>
            <a:off x="3460924" y="5479369"/>
            <a:ext cx="2534588" cy="724034"/>
            <a:chOff x="2233246" y="5310554"/>
            <a:chExt cx="2409092" cy="1132001"/>
          </a:xfrm>
          <a:solidFill>
            <a:srgbClr val="81C81E"/>
          </a:solidFill>
        </p:grpSpPr>
        <p:sp>
          <p:nvSpPr>
            <p:cNvPr id="81" name="圆角矩形 667">
              <a:extLst>
                <a:ext uri="{FF2B5EF4-FFF2-40B4-BE49-F238E27FC236}">
                  <a16:creationId xmlns:a16="http://schemas.microsoft.com/office/drawing/2014/main" id="{00E077AC-A8CA-0F90-9940-B67F83C7E01A}"/>
                </a:ext>
              </a:extLst>
            </p:cNvPr>
            <p:cNvSpPr/>
            <p:nvPr/>
          </p:nvSpPr>
          <p:spPr>
            <a:xfrm>
              <a:off x="2233246" y="5310554"/>
              <a:ext cx="2409092" cy="1090246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2" name="文本框 668">
              <a:extLst>
                <a:ext uri="{FF2B5EF4-FFF2-40B4-BE49-F238E27FC236}">
                  <a16:creationId xmlns:a16="http://schemas.microsoft.com/office/drawing/2014/main" id="{FABEADBE-BE04-3905-0CF6-E8BA9D801063}"/>
                </a:ext>
              </a:extLst>
            </p:cNvPr>
            <p:cNvSpPr txBox="1"/>
            <p:nvPr/>
          </p:nvSpPr>
          <p:spPr>
            <a:xfrm>
              <a:off x="2470892" y="5319761"/>
              <a:ext cx="1874967" cy="112279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B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Trigger</a:t>
              </a:r>
              <a:r>
                <a:rPr kumimoji="0" lang="zh-CN" altLang="en-US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CD</a:t>
              </a:r>
              <a:endPara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endParaRPr>
            </a:p>
          </p:txBody>
        </p:sp>
      </p:grpSp>
      <p:grpSp>
        <p:nvGrpSpPr>
          <p:cNvPr id="83" name="组合 669">
            <a:extLst>
              <a:ext uri="{FF2B5EF4-FFF2-40B4-BE49-F238E27FC236}">
                <a16:creationId xmlns:a16="http://schemas.microsoft.com/office/drawing/2014/main" id="{83DAB1A8-4A3A-9B71-C5D0-FE21DA5FF935}"/>
              </a:ext>
            </a:extLst>
          </p:cNvPr>
          <p:cNvGrpSpPr/>
          <p:nvPr/>
        </p:nvGrpSpPr>
        <p:grpSpPr>
          <a:xfrm>
            <a:off x="6627980" y="5490058"/>
            <a:ext cx="2461071" cy="724034"/>
            <a:chOff x="2233246" y="5310554"/>
            <a:chExt cx="2409092" cy="1132002"/>
          </a:xfrm>
          <a:solidFill>
            <a:srgbClr val="81C81E"/>
          </a:solidFill>
        </p:grpSpPr>
        <p:sp>
          <p:nvSpPr>
            <p:cNvPr id="84" name="圆角矩形 670">
              <a:extLst>
                <a:ext uri="{FF2B5EF4-FFF2-40B4-BE49-F238E27FC236}">
                  <a16:creationId xmlns:a16="http://schemas.microsoft.com/office/drawing/2014/main" id="{28C2BF0B-45A9-1928-F120-514C449AD5CD}"/>
                </a:ext>
              </a:extLst>
            </p:cNvPr>
            <p:cNvSpPr/>
            <p:nvPr/>
          </p:nvSpPr>
          <p:spPr>
            <a:xfrm>
              <a:off x="2233246" y="5310554"/>
              <a:ext cx="2409092" cy="1090246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5" name="文本框 671">
              <a:extLst>
                <a:ext uri="{FF2B5EF4-FFF2-40B4-BE49-F238E27FC236}">
                  <a16:creationId xmlns:a16="http://schemas.microsoft.com/office/drawing/2014/main" id="{27B2CF4B-4623-1F9A-DEDC-40AA55A8F21B}"/>
                </a:ext>
              </a:extLst>
            </p:cNvPr>
            <p:cNvSpPr txBox="1"/>
            <p:nvPr/>
          </p:nvSpPr>
          <p:spPr>
            <a:xfrm>
              <a:off x="2304382" y="5319761"/>
              <a:ext cx="2285905" cy="1122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C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Canary</a:t>
              </a:r>
              <a:r>
                <a:rPr kumimoji="0" lang="zh-CN" altLang="en-US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Deploy</a:t>
              </a:r>
              <a:endPara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endParaRPr>
            </a:p>
          </p:txBody>
        </p:sp>
      </p:grpSp>
      <p:cxnSp>
        <p:nvCxnSpPr>
          <p:cNvPr id="86" name="肘形连接符 674">
            <a:extLst>
              <a:ext uri="{FF2B5EF4-FFF2-40B4-BE49-F238E27FC236}">
                <a16:creationId xmlns:a16="http://schemas.microsoft.com/office/drawing/2014/main" id="{A6E35A71-BDB8-1374-2653-172C3F9EF5F3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>
          <a:xfrm>
            <a:off x="5995512" y="5828028"/>
            <a:ext cx="632468" cy="10691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87" name="组合 677">
            <a:extLst>
              <a:ext uri="{FF2B5EF4-FFF2-40B4-BE49-F238E27FC236}">
                <a16:creationId xmlns:a16="http://schemas.microsoft.com/office/drawing/2014/main" id="{286D8FE7-C250-9A76-5058-222B1B7490E7}"/>
              </a:ext>
            </a:extLst>
          </p:cNvPr>
          <p:cNvGrpSpPr/>
          <p:nvPr/>
        </p:nvGrpSpPr>
        <p:grpSpPr>
          <a:xfrm>
            <a:off x="9720911" y="5495949"/>
            <a:ext cx="3015894" cy="697327"/>
            <a:chOff x="2233246" y="5310554"/>
            <a:chExt cx="2409092" cy="1090246"/>
          </a:xfrm>
          <a:solidFill>
            <a:srgbClr val="81C81E"/>
          </a:solidFill>
        </p:grpSpPr>
        <p:sp>
          <p:nvSpPr>
            <p:cNvPr id="88" name="圆角矩形 678">
              <a:extLst>
                <a:ext uri="{FF2B5EF4-FFF2-40B4-BE49-F238E27FC236}">
                  <a16:creationId xmlns:a16="http://schemas.microsoft.com/office/drawing/2014/main" id="{E726C9E8-302E-91EE-EE64-E0D9C2B4D622}"/>
                </a:ext>
              </a:extLst>
            </p:cNvPr>
            <p:cNvSpPr/>
            <p:nvPr/>
          </p:nvSpPr>
          <p:spPr>
            <a:xfrm>
              <a:off x="2233246" y="5310554"/>
              <a:ext cx="2409092" cy="1090246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9" name="文本框 679">
              <a:extLst>
                <a:ext uri="{FF2B5EF4-FFF2-40B4-BE49-F238E27FC236}">
                  <a16:creationId xmlns:a16="http://schemas.microsoft.com/office/drawing/2014/main" id="{8B281067-9067-EC91-FD79-3C85440188EF}"/>
                </a:ext>
              </a:extLst>
            </p:cNvPr>
            <p:cNvSpPr txBox="1"/>
            <p:nvPr/>
          </p:nvSpPr>
          <p:spPr>
            <a:xfrm>
              <a:off x="2244794" y="5350396"/>
              <a:ext cx="2396336" cy="978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More</a:t>
              </a:r>
              <a:r>
                <a: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18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Canary</a:t>
              </a:r>
              <a:r>
                <a:rPr kumimoji="0" lang="zh-CN" altLang="en-US" sz="18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18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Replicas</a:t>
              </a:r>
              <a:endParaRPr kumimoji="0" lang="zh-CN" altLang="en-US" sz="18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endParaRPr>
            </a:p>
          </p:txBody>
        </p:sp>
      </p:grpSp>
      <p:cxnSp>
        <p:nvCxnSpPr>
          <p:cNvPr id="90" name="肘形连接符 681">
            <a:extLst>
              <a:ext uri="{FF2B5EF4-FFF2-40B4-BE49-F238E27FC236}">
                <a16:creationId xmlns:a16="http://schemas.microsoft.com/office/drawing/2014/main" id="{F9238A37-455E-FE11-4663-BC938F5C5810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>
            <a:off x="9089051" y="5838719"/>
            <a:ext cx="631860" cy="5892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组合 684">
            <a:extLst>
              <a:ext uri="{FF2B5EF4-FFF2-40B4-BE49-F238E27FC236}">
                <a16:creationId xmlns:a16="http://schemas.microsoft.com/office/drawing/2014/main" id="{562EF957-226D-313C-A9C3-3FEC034BB8BE}"/>
              </a:ext>
            </a:extLst>
          </p:cNvPr>
          <p:cNvGrpSpPr/>
          <p:nvPr/>
        </p:nvGrpSpPr>
        <p:grpSpPr>
          <a:xfrm>
            <a:off x="17330925" y="6609862"/>
            <a:ext cx="3237776" cy="729986"/>
            <a:chOff x="2233246" y="5310081"/>
            <a:chExt cx="2409092" cy="1091189"/>
          </a:xfrm>
          <a:solidFill>
            <a:srgbClr val="92D050"/>
          </a:solidFill>
        </p:grpSpPr>
        <p:sp>
          <p:nvSpPr>
            <p:cNvPr id="92" name="圆角矩形 685">
              <a:extLst>
                <a:ext uri="{FF2B5EF4-FFF2-40B4-BE49-F238E27FC236}">
                  <a16:creationId xmlns:a16="http://schemas.microsoft.com/office/drawing/2014/main" id="{2CC66B65-A596-3B26-BD51-76690165668D}"/>
                </a:ext>
              </a:extLst>
            </p:cNvPr>
            <p:cNvSpPr/>
            <p:nvPr/>
          </p:nvSpPr>
          <p:spPr>
            <a:xfrm>
              <a:off x="2233246" y="5310554"/>
              <a:ext cx="2409092" cy="1090246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3" name="文本框 686">
              <a:extLst>
                <a:ext uri="{FF2B5EF4-FFF2-40B4-BE49-F238E27FC236}">
                  <a16:creationId xmlns:a16="http://schemas.microsoft.com/office/drawing/2014/main" id="{1BD2F066-DDB8-E0C4-7743-1DF716F54FE9}"/>
                </a:ext>
              </a:extLst>
            </p:cNvPr>
            <p:cNvSpPr txBox="1"/>
            <p:nvPr/>
          </p:nvSpPr>
          <p:spPr>
            <a:xfrm>
              <a:off x="2417884" y="5310081"/>
              <a:ext cx="2039816" cy="109118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I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Deploy</a:t>
              </a:r>
              <a:r>
                <a:rPr kumimoji="0" lang="zh-CN" altLang="en-US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To</a:t>
              </a:r>
              <a:r>
                <a:rPr kumimoji="0" lang="zh-CN" altLang="en-US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Prod</a:t>
              </a:r>
              <a:r>
                <a:rPr kumimoji="0" lang="zh-CN" altLang="en-US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lang="en-US" altLang="zh-CN" sz="2400" b="1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C</a:t>
              </a:r>
              <a:endParaRPr kumimoji="0" lang="zh-CN" altLang="en-US" sz="2400" b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endParaRPr>
            </a:p>
          </p:txBody>
        </p:sp>
      </p:grpSp>
      <p:grpSp>
        <p:nvGrpSpPr>
          <p:cNvPr id="94" name="组合 687">
            <a:extLst>
              <a:ext uri="{FF2B5EF4-FFF2-40B4-BE49-F238E27FC236}">
                <a16:creationId xmlns:a16="http://schemas.microsoft.com/office/drawing/2014/main" id="{FE91E49C-2656-D3EF-D27C-8848E95B0F05}"/>
              </a:ext>
            </a:extLst>
          </p:cNvPr>
          <p:cNvGrpSpPr/>
          <p:nvPr/>
        </p:nvGrpSpPr>
        <p:grpSpPr>
          <a:xfrm>
            <a:off x="17340446" y="4454804"/>
            <a:ext cx="3237776" cy="729986"/>
            <a:chOff x="2233246" y="5310085"/>
            <a:chExt cx="2409092" cy="1091189"/>
          </a:xfrm>
          <a:solidFill>
            <a:srgbClr val="92D050"/>
          </a:solidFill>
        </p:grpSpPr>
        <p:sp>
          <p:nvSpPr>
            <p:cNvPr id="95" name="圆角矩形 688">
              <a:extLst>
                <a:ext uri="{FF2B5EF4-FFF2-40B4-BE49-F238E27FC236}">
                  <a16:creationId xmlns:a16="http://schemas.microsoft.com/office/drawing/2014/main" id="{FA7F96DC-8FA1-2578-0309-0E9BB2C491E6}"/>
                </a:ext>
              </a:extLst>
            </p:cNvPr>
            <p:cNvSpPr/>
            <p:nvPr/>
          </p:nvSpPr>
          <p:spPr>
            <a:xfrm>
              <a:off x="2233246" y="5310554"/>
              <a:ext cx="2409092" cy="1090246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6" name="文本框 689">
              <a:extLst>
                <a:ext uri="{FF2B5EF4-FFF2-40B4-BE49-F238E27FC236}">
                  <a16:creationId xmlns:a16="http://schemas.microsoft.com/office/drawing/2014/main" id="{BB71388D-4809-493A-F282-2FA1E9323F00}"/>
                </a:ext>
              </a:extLst>
            </p:cNvPr>
            <p:cNvSpPr txBox="1"/>
            <p:nvPr/>
          </p:nvSpPr>
          <p:spPr>
            <a:xfrm>
              <a:off x="2417884" y="5310085"/>
              <a:ext cx="2039816" cy="109118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G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Deploy</a:t>
              </a:r>
              <a:r>
                <a:rPr kumimoji="0" lang="zh-CN" altLang="en-US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To</a:t>
              </a:r>
              <a:r>
                <a:rPr kumimoji="0" lang="zh-CN" altLang="en-US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Prod</a:t>
              </a:r>
              <a:r>
                <a:rPr kumimoji="0" lang="zh-CN" altLang="en-US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A</a:t>
              </a:r>
              <a:endPara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endParaRPr>
            </a:p>
          </p:txBody>
        </p:sp>
      </p:grpSp>
      <p:grpSp>
        <p:nvGrpSpPr>
          <p:cNvPr id="97" name="组合 690">
            <a:extLst>
              <a:ext uri="{FF2B5EF4-FFF2-40B4-BE49-F238E27FC236}">
                <a16:creationId xmlns:a16="http://schemas.microsoft.com/office/drawing/2014/main" id="{08EF2670-6565-15F2-B9A3-6DE01B13DAB7}"/>
              </a:ext>
            </a:extLst>
          </p:cNvPr>
          <p:cNvGrpSpPr/>
          <p:nvPr/>
        </p:nvGrpSpPr>
        <p:grpSpPr>
          <a:xfrm>
            <a:off x="17330925" y="5487669"/>
            <a:ext cx="3237776" cy="729986"/>
            <a:chOff x="2233246" y="5310081"/>
            <a:chExt cx="2409092" cy="1091189"/>
          </a:xfrm>
          <a:solidFill>
            <a:srgbClr val="92D050"/>
          </a:solidFill>
        </p:grpSpPr>
        <p:sp>
          <p:nvSpPr>
            <p:cNvPr id="98" name="圆角矩形 691">
              <a:extLst>
                <a:ext uri="{FF2B5EF4-FFF2-40B4-BE49-F238E27FC236}">
                  <a16:creationId xmlns:a16="http://schemas.microsoft.com/office/drawing/2014/main" id="{2E50F461-518E-35B4-71DF-DD7AC7D12DC2}"/>
                </a:ext>
              </a:extLst>
            </p:cNvPr>
            <p:cNvSpPr/>
            <p:nvPr/>
          </p:nvSpPr>
          <p:spPr>
            <a:xfrm>
              <a:off x="2233246" y="5310554"/>
              <a:ext cx="2409092" cy="1090246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9" name="文本框 692">
              <a:extLst>
                <a:ext uri="{FF2B5EF4-FFF2-40B4-BE49-F238E27FC236}">
                  <a16:creationId xmlns:a16="http://schemas.microsoft.com/office/drawing/2014/main" id="{90E36B6D-A3BE-9C3A-B955-E3CAC6904731}"/>
                </a:ext>
              </a:extLst>
            </p:cNvPr>
            <p:cNvSpPr txBox="1"/>
            <p:nvPr/>
          </p:nvSpPr>
          <p:spPr>
            <a:xfrm>
              <a:off x="2417884" y="5310081"/>
              <a:ext cx="2039816" cy="109118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H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Deploy</a:t>
              </a:r>
              <a:r>
                <a:rPr kumimoji="0" lang="zh-CN" altLang="en-US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To</a:t>
              </a:r>
              <a:r>
                <a:rPr kumimoji="0" lang="zh-CN" altLang="en-US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Prod</a:t>
              </a:r>
              <a:r>
                <a:rPr kumimoji="0" lang="zh-CN" altLang="en-US" sz="2400" b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  <a:sym typeface="Helvetica Light"/>
                </a:rPr>
                <a:t> </a:t>
              </a:r>
              <a:r>
                <a:rPr lang="en-US" altLang="zh-CN" sz="2400" b="1">
                  <a:latin typeface="Tamil MN" pitchFamily="2" charset="0"/>
                  <a:ea typeface="BM KIRANGHAERANG OTF" panose="020B0600000101010101" pitchFamily="34" charset="-127"/>
                  <a:cs typeface="Tamil MN" pitchFamily="2" charset="0"/>
                </a:rPr>
                <a:t>B</a:t>
              </a:r>
              <a:endParaRPr kumimoji="0" lang="zh-CN" altLang="en-US" sz="2400" b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endParaRPr>
            </a:p>
          </p:txBody>
        </p:sp>
      </p:grpSp>
      <p:sp>
        <p:nvSpPr>
          <p:cNvPr id="100" name="双中括号 693">
            <a:extLst>
              <a:ext uri="{FF2B5EF4-FFF2-40B4-BE49-F238E27FC236}">
                <a16:creationId xmlns:a16="http://schemas.microsoft.com/office/drawing/2014/main" id="{A87DB56C-F214-87A0-F7F6-47A88064D73A}"/>
              </a:ext>
            </a:extLst>
          </p:cNvPr>
          <p:cNvSpPr/>
          <p:nvPr/>
        </p:nvSpPr>
        <p:spPr>
          <a:xfrm rot="5400000">
            <a:off x="17159565" y="3855231"/>
            <a:ext cx="3535247" cy="3942655"/>
          </a:xfrm>
          <a:prstGeom prst="bracketPair">
            <a:avLst/>
          </a:prstGeom>
          <a:noFill/>
          <a:ln w="47625" cap="flat">
            <a:solidFill>
              <a:srgbClr val="92D050"/>
            </a:solidFill>
            <a:prstDash val="dash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1" name="文本框 694">
            <a:extLst>
              <a:ext uri="{FF2B5EF4-FFF2-40B4-BE49-F238E27FC236}">
                <a16:creationId xmlns:a16="http://schemas.microsoft.com/office/drawing/2014/main" id="{06F1DB58-DDB2-ABB1-D6D4-B80898232806}"/>
              </a:ext>
            </a:extLst>
          </p:cNvPr>
          <p:cNvSpPr txBox="1"/>
          <p:nvPr/>
        </p:nvSpPr>
        <p:spPr>
          <a:xfrm>
            <a:off x="18079285" y="4062596"/>
            <a:ext cx="18626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Tamil MN" pitchFamily="2" charset="0"/>
                <a:cs typeface="Tamil MN" pitchFamily="2" charset="0"/>
                <a:sym typeface="Helvetica Light"/>
              </a:rPr>
              <a:t>Step-Group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92D050"/>
              </a:solidFill>
              <a:effectLst/>
              <a:uFillTx/>
              <a:latin typeface="Tamil MN" pitchFamily="2" charset="0"/>
              <a:cs typeface="Tamil MN" pitchFamily="2" charset="0"/>
              <a:sym typeface="Helvetica Light"/>
            </a:endParaRPr>
          </a:p>
        </p:txBody>
      </p:sp>
      <p:grpSp>
        <p:nvGrpSpPr>
          <p:cNvPr id="102" name="组合 696">
            <a:extLst>
              <a:ext uri="{FF2B5EF4-FFF2-40B4-BE49-F238E27FC236}">
                <a16:creationId xmlns:a16="http://schemas.microsoft.com/office/drawing/2014/main" id="{655AA823-EFB8-4D8B-5AD4-190DF6A31592}"/>
              </a:ext>
            </a:extLst>
          </p:cNvPr>
          <p:cNvGrpSpPr/>
          <p:nvPr/>
        </p:nvGrpSpPr>
        <p:grpSpPr>
          <a:xfrm>
            <a:off x="13288276" y="5495947"/>
            <a:ext cx="3234542" cy="718145"/>
            <a:chOff x="2233246" y="5294279"/>
            <a:chExt cx="2409092" cy="1122794"/>
          </a:xfrm>
          <a:solidFill>
            <a:srgbClr val="FFC33E"/>
          </a:solidFill>
        </p:grpSpPr>
        <p:sp>
          <p:nvSpPr>
            <p:cNvPr id="103" name="圆角矩形 697">
              <a:extLst>
                <a:ext uri="{FF2B5EF4-FFF2-40B4-BE49-F238E27FC236}">
                  <a16:creationId xmlns:a16="http://schemas.microsoft.com/office/drawing/2014/main" id="{4527A2CC-F831-8809-173F-2F9210AB47AF}"/>
                </a:ext>
              </a:extLst>
            </p:cNvPr>
            <p:cNvSpPr/>
            <p:nvPr/>
          </p:nvSpPr>
          <p:spPr>
            <a:xfrm>
              <a:off x="2233246" y="5310554"/>
              <a:ext cx="2409092" cy="1090246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4" name="文本框 698">
              <a:extLst>
                <a:ext uri="{FF2B5EF4-FFF2-40B4-BE49-F238E27FC236}">
                  <a16:creationId xmlns:a16="http://schemas.microsoft.com/office/drawing/2014/main" id="{18914246-1355-598D-F338-50A5CCE6AB77}"/>
                </a:ext>
              </a:extLst>
            </p:cNvPr>
            <p:cNvSpPr txBox="1"/>
            <p:nvPr/>
          </p:nvSpPr>
          <p:spPr>
            <a:xfrm>
              <a:off x="2417884" y="5294279"/>
              <a:ext cx="2039816" cy="112279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F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  <a:sym typeface="Helvetica Light"/>
                </a:rPr>
                <a:t>Conditional</a:t>
              </a:r>
              <a:r>
                <a:rPr kumimoji="0" lang="zh-CN" altLang="en-US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  <a:sym typeface="Helvetica Light"/>
                </a:rPr>
                <a:t> </a:t>
              </a: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  <a:sym typeface="Helvetica Light"/>
                </a:rPr>
                <a:t>Wait</a:t>
              </a:r>
              <a:endPara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endParaRPr>
            </a:p>
          </p:txBody>
        </p:sp>
      </p:grpSp>
      <p:sp>
        <p:nvSpPr>
          <p:cNvPr id="105" name="对角圆角矩形 699">
            <a:extLst>
              <a:ext uri="{FF2B5EF4-FFF2-40B4-BE49-F238E27FC236}">
                <a16:creationId xmlns:a16="http://schemas.microsoft.com/office/drawing/2014/main" id="{ABB20BDE-6710-C72E-138C-515E2567F023}"/>
              </a:ext>
            </a:extLst>
          </p:cNvPr>
          <p:cNvSpPr/>
          <p:nvPr/>
        </p:nvSpPr>
        <p:spPr>
          <a:xfrm>
            <a:off x="2019010" y="3972680"/>
            <a:ext cx="2402541" cy="773152"/>
          </a:xfrm>
          <a:prstGeom prst="round2DiagRect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sysDash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8861 w 2402541"/>
                      <a:gd name="connsiteY0" fmla="*/ 0 h 773152"/>
                      <a:gd name="connsiteX1" fmla="*/ 674544 w 2402541"/>
                      <a:gd name="connsiteY1" fmla="*/ 0 h 773152"/>
                      <a:gd name="connsiteX2" fmla="*/ 1174754 w 2402541"/>
                      <a:gd name="connsiteY2" fmla="*/ 0 h 773152"/>
                      <a:gd name="connsiteX3" fmla="*/ 1788647 w 2402541"/>
                      <a:gd name="connsiteY3" fmla="*/ 0 h 773152"/>
                      <a:gd name="connsiteX4" fmla="*/ 2402541 w 2402541"/>
                      <a:gd name="connsiteY4" fmla="*/ 0 h 773152"/>
                      <a:gd name="connsiteX5" fmla="*/ 2402541 w 2402541"/>
                      <a:gd name="connsiteY5" fmla="*/ 0 h 773152"/>
                      <a:gd name="connsiteX6" fmla="*/ 2402541 w 2402541"/>
                      <a:gd name="connsiteY6" fmla="*/ 315703 h 773152"/>
                      <a:gd name="connsiteX7" fmla="*/ 2402541 w 2402541"/>
                      <a:gd name="connsiteY7" fmla="*/ 644291 h 773152"/>
                      <a:gd name="connsiteX8" fmla="*/ 2273680 w 2402541"/>
                      <a:gd name="connsiteY8" fmla="*/ 773152 h 773152"/>
                      <a:gd name="connsiteX9" fmla="*/ 1659786 w 2402541"/>
                      <a:gd name="connsiteY9" fmla="*/ 773152 h 773152"/>
                      <a:gd name="connsiteX10" fmla="*/ 1136840 w 2402541"/>
                      <a:gd name="connsiteY10" fmla="*/ 773152 h 773152"/>
                      <a:gd name="connsiteX11" fmla="*/ 568420 w 2402541"/>
                      <a:gd name="connsiteY11" fmla="*/ 773152 h 773152"/>
                      <a:gd name="connsiteX12" fmla="*/ 0 w 2402541"/>
                      <a:gd name="connsiteY12" fmla="*/ 773152 h 773152"/>
                      <a:gd name="connsiteX13" fmla="*/ 0 w 2402541"/>
                      <a:gd name="connsiteY13" fmla="*/ 773152 h 773152"/>
                      <a:gd name="connsiteX14" fmla="*/ 0 w 2402541"/>
                      <a:gd name="connsiteY14" fmla="*/ 470335 h 773152"/>
                      <a:gd name="connsiteX15" fmla="*/ 0 w 2402541"/>
                      <a:gd name="connsiteY15" fmla="*/ 128861 h 773152"/>
                      <a:gd name="connsiteX16" fmla="*/ 128861 w 2402541"/>
                      <a:gd name="connsiteY16" fmla="*/ 0 h 773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02541" h="773152" extrusionOk="0">
                        <a:moveTo>
                          <a:pt x="128861" y="0"/>
                        </a:moveTo>
                        <a:cubicBezTo>
                          <a:pt x="383979" y="-40880"/>
                          <a:pt x="514893" y="55204"/>
                          <a:pt x="674544" y="0"/>
                        </a:cubicBezTo>
                        <a:cubicBezTo>
                          <a:pt x="834195" y="-55204"/>
                          <a:pt x="1073136" y="5016"/>
                          <a:pt x="1174754" y="0"/>
                        </a:cubicBezTo>
                        <a:cubicBezTo>
                          <a:pt x="1276372" y="-5016"/>
                          <a:pt x="1569373" y="9352"/>
                          <a:pt x="1788647" y="0"/>
                        </a:cubicBezTo>
                        <a:cubicBezTo>
                          <a:pt x="2007921" y="-9352"/>
                          <a:pt x="2179681" y="8057"/>
                          <a:pt x="2402541" y="0"/>
                        </a:cubicBezTo>
                        <a:lnTo>
                          <a:pt x="2402541" y="0"/>
                        </a:lnTo>
                        <a:cubicBezTo>
                          <a:pt x="2423836" y="67531"/>
                          <a:pt x="2390326" y="203940"/>
                          <a:pt x="2402541" y="315703"/>
                        </a:cubicBezTo>
                        <a:cubicBezTo>
                          <a:pt x="2414756" y="427466"/>
                          <a:pt x="2369470" y="573419"/>
                          <a:pt x="2402541" y="644291"/>
                        </a:cubicBezTo>
                        <a:cubicBezTo>
                          <a:pt x="2400650" y="717240"/>
                          <a:pt x="2343060" y="756099"/>
                          <a:pt x="2273680" y="773152"/>
                        </a:cubicBezTo>
                        <a:cubicBezTo>
                          <a:pt x="2125952" y="834128"/>
                          <a:pt x="1935955" y="707721"/>
                          <a:pt x="1659786" y="773152"/>
                        </a:cubicBezTo>
                        <a:cubicBezTo>
                          <a:pt x="1383617" y="838583"/>
                          <a:pt x="1260800" y="718662"/>
                          <a:pt x="1136840" y="773152"/>
                        </a:cubicBezTo>
                        <a:cubicBezTo>
                          <a:pt x="1012880" y="827642"/>
                          <a:pt x="719296" y="712263"/>
                          <a:pt x="568420" y="773152"/>
                        </a:cubicBezTo>
                        <a:cubicBezTo>
                          <a:pt x="417544" y="834041"/>
                          <a:pt x="233171" y="751099"/>
                          <a:pt x="0" y="773152"/>
                        </a:cubicBezTo>
                        <a:lnTo>
                          <a:pt x="0" y="773152"/>
                        </a:lnTo>
                        <a:cubicBezTo>
                          <a:pt x="-16494" y="683493"/>
                          <a:pt x="33283" y="533987"/>
                          <a:pt x="0" y="470335"/>
                        </a:cubicBezTo>
                        <a:cubicBezTo>
                          <a:pt x="-33283" y="406683"/>
                          <a:pt x="2246" y="231352"/>
                          <a:pt x="0" y="128861"/>
                        </a:cubicBezTo>
                        <a:cubicBezTo>
                          <a:pt x="-17428" y="60555"/>
                          <a:pt x="50814" y="-4746"/>
                          <a:pt x="128861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6" name="文本框 701">
            <a:extLst>
              <a:ext uri="{FF2B5EF4-FFF2-40B4-BE49-F238E27FC236}">
                <a16:creationId xmlns:a16="http://schemas.microsoft.com/office/drawing/2014/main" id="{7BF5756B-075A-EDB9-2EE7-8152B9DF7278}"/>
              </a:ext>
            </a:extLst>
          </p:cNvPr>
          <p:cNvSpPr txBox="1"/>
          <p:nvPr/>
        </p:nvSpPr>
        <p:spPr>
          <a:xfrm>
            <a:off x="2243806" y="4045863"/>
            <a:ext cx="2017140" cy="718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>
                <a:latin typeface="Comic Sans MS" panose="030F0902030302020204" pitchFamily="66" charset="0"/>
                <a:ea typeface="Nanum Pen Script" panose="03040600000000000000" pitchFamily="66" charset="-127"/>
                <a:cs typeface="Tamil MN" pitchFamily="2" charset="0"/>
              </a:rPr>
              <a:t>Data</a:t>
            </a:r>
            <a:r>
              <a:rPr lang="zh-CN" altLang="en-US" sz="1600">
                <a:latin typeface="Comic Sans MS" panose="030F0902030302020204" pitchFamily="66" charset="0"/>
                <a:ea typeface="Nanum Pen Script" panose="03040600000000000000" pitchFamily="66" charset="-127"/>
                <a:cs typeface="Tamil MN" pitchFamily="2" charset="0"/>
              </a:rPr>
              <a:t> </a:t>
            </a:r>
            <a:r>
              <a:rPr lang="en-US" altLang="zh-CN" sz="1600">
                <a:latin typeface="Comic Sans MS" panose="030F0902030302020204" pitchFamily="66" charset="0"/>
                <a:ea typeface="Nanum Pen Script" panose="03040600000000000000" pitchFamily="66" charset="-127"/>
                <a:cs typeface="Tamil MN" pitchFamily="2" charset="0"/>
              </a:rPr>
              <a:t>Passing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rPr>
              <a:t>Image</a:t>
            </a:r>
            <a:r>
              <a:rPr kumimoji="0" lang="zh-CN" altLang="en-US" sz="2400" b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rPr>
              <a:t>ID</a:t>
            </a:r>
            <a:endParaRPr kumimoji="0" lang="zh-CN" altLang="en-US" sz="2400" b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amil MN" pitchFamily="2" charset="0"/>
              <a:ea typeface="BM KIRANGHAERANG OTF" panose="020B0600000101010101" pitchFamily="34" charset="-127"/>
              <a:cs typeface="Tamil MN" pitchFamily="2" charset="0"/>
              <a:sym typeface="Helvetica Light"/>
            </a:endParaRPr>
          </a:p>
        </p:txBody>
      </p:sp>
      <p:cxnSp>
        <p:nvCxnSpPr>
          <p:cNvPr id="107" name="曲线连接符 704">
            <a:extLst>
              <a:ext uri="{FF2B5EF4-FFF2-40B4-BE49-F238E27FC236}">
                <a16:creationId xmlns:a16="http://schemas.microsoft.com/office/drawing/2014/main" id="{3CA14DF9-52B6-E04A-0047-86E5822B4421}"/>
              </a:ext>
            </a:extLst>
          </p:cNvPr>
          <p:cNvCxnSpPr>
            <a:stCxn id="79" idx="0"/>
            <a:endCxn id="105" idx="2"/>
          </p:cNvCxnSpPr>
          <p:nvPr/>
        </p:nvCxnSpPr>
        <p:spPr>
          <a:xfrm rot="5400000" flipH="1" flipV="1">
            <a:off x="1307315" y="4772218"/>
            <a:ext cx="1124657" cy="298734"/>
          </a:xfrm>
          <a:prstGeom prst="curvedConnector2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" name="曲线连接符 705">
            <a:extLst>
              <a:ext uri="{FF2B5EF4-FFF2-40B4-BE49-F238E27FC236}">
                <a16:creationId xmlns:a16="http://schemas.microsoft.com/office/drawing/2014/main" id="{F2F60788-C746-F248-B832-52A34233591A}"/>
              </a:ext>
            </a:extLst>
          </p:cNvPr>
          <p:cNvCxnSpPr>
            <a:cxnSpLocks/>
            <a:stCxn id="105" idx="0"/>
            <a:endCxn id="82" idx="0"/>
          </p:cNvCxnSpPr>
          <p:nvPr/>
        </p:nvCxnSpPr>
        <p:spPr>
          <a:xfrm>
            <a:off x="4421551" y="4359256"/>
            <a:ext cx="275719" cy="1126002"/>
          </a:xfrm>
          <a:prstGeom prst="curvedConnector2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文本框 711">
            <a:extLst>
              <a:ext uri="{FF2B5EF4-FFF2-40B4-BE49-F238E27FC236}">
                <a16:creationId xmlns:a16="http://schemas.microsoft.com/office/drawing/2014/main" id="{E80B7477-A373-4B8B-6767-165972C90D2B}"/>
              </a:ext>
            </a:extLst>
          </p:cNvPr>
          <p:cNvSpPr txBox="1"/>
          <p:nvPr/>
        </p:nvSpPr>
        <p:spPr>
          <a:xfrm>
            <a:off x="663114" y="4797496"/>
            <a:ext cx="20171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rPr>
              <a:t>Output</a:t>
            </a:r>
            <a:endParaRPr kumimoji="0" lang="zh-CN" altLang="en-US" sz="2400" b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amil MN" pitchFamily="2" charset="0"/>
              <a:ea typeface="BM KIRANGHAERANG OTF" panose="020B0600000101010101" pitchFamily="34" charset="-127"/>
              <a:cs typeface="Tamil MN" pitchFamily="2" charset="0"/>
              <a:sym typeface="Helvetica Light"/>
            </a:endParaRPr>
          </a:p>
        </p:txBody>
      </p:sp>
      <p:sp>
        <p:nvSpPr>
          <p:cNvPr id="110" name="文本框 712">
            <a:extLst>
              <a:ext uri="{FF2B5EF4-FFF2-40B4-BE49-F238E27FC236}">
                <a16:creationId xmlns:a16="http://schemas.microsoft.com/office/drawing/2014/main" id="{1A2C3D50-8F40-D1FD-4B31-5D6CF6BCC9D2}"/>
              </a:ext>
            </a:extLst>
          </p:cNvPr>
          <p:cNvSpPr txBox="1"/>
          <p:nvPr/>
        </p:nvSpPr>
        <p:spPr>
          <a:xfrm>
            <a:off x="3712287" y="4805246"/>
            <a:ext cx="20171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rPr>
              <a:t>Input</a:t>
            </a:r>
            <a:endParaRPr kumimoji="0" lang="zh-CN" altLang="en-US" sz="2400" b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amil MN" pitchFamily="2" charset="0"/>
              <a:ea typeface="BM KIRANGHAERANG OTF" panose="020B0600000101010101" pitchFamily="34" charset="-127"/>
              <a:cs typeface="Tamil MN" pitchFamily="2" charset="0"/>
              <a:sym typeface="Helvetica Light"/>
            </a:endParaRPr>
          </a:p>
        </p:txBody>
      </p:sp>
      <p:cxnSp>
        <p:nvCxnSpPr>
          <p:cNvPr id="111" name="肘形连接符 715">
            <a:extLst>
              <a:ext uri="{FF2B5EF4-FFF2-40B4-BE49-F238E27FC236}">
                <a16:creationId xmlns:a16="http://schemas.microsoft.com/office/drawing/2014/main" id="{78D6FAA3-0B1A-44CE-EF50-FCB627212AEE}"/>
              </a:ext>
            </a:extLst>
          </p:cNvPr>
          <p:cNvCxnSpPr>
            <a:cxnSpLocks/>
            <a:stCxn id="88" idx="3"/>
            <a:endCxn id="103" idx="1"/>
          </p:cNvCxnSpPr>
          <p:nvPr/>
        </p:nvCxnSpPr>
        <p:spPr>
          <a:xfrm>
            <a:off x="12736805" y="5844611"/>
            <a:ext cx="551471" cy="10410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肘形连接符 718">
            <a:extLst>
              <a:ext uri="{FF2B5EF4-FFF2-40B4-BE49-F238E27FC236}">
                <a16:creationId xmlns:a16="http://schemas.microsoft.com/office/drawing/2014/main" id="{F5192E8A-CDAB-0C78-ED0C-28F14589CD30}"/>
              </a:ext>
            </a:extLst>
          </p:cNvPr>
          <p:cNvCxnSpPr>
            <a:cxnSpLocks/>
            <a:stCxn id="103" idx="3"/>
            <a:endCxn id="98" idx="1"/>
          </p:cNvCxnSpPr>
          <p:nvPr/>
        </p:nvCxnSpPr>
        <p:spPr>
          <a:xfrm flipV="1">
            <a:off x="16522818" y="5852663"/>
            <a:ext cx="808107" cy="2358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3" name="文本框 721">
            <a:extLst>
              <a:ext uri="{FF2B5EF4-FFF2-40B4-BE49-F238E27FC236}">
                <a16:creationId xmlns:a16="http://schemas.microsoft.com/office/drawing/2014/main" id="{C7B74B8F-EF90-864E-6655-DF8906EC37AD}"/>
              </a:ext>
            </a:extLst>
          </p:cNvPr>
          <p:cNvSpPr txBox="1"/>
          <p:nvPr/>
        </p:nvSpPr>
        <p:spPr>
          <a:xfrm>
            <a:off x="15901453" y="6175121"/>
            <a:ext cx="201714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rPr>
              <a:t>Cluster</a:t>
            </a:r>
            <a:r>
              <a:rPr kumimoji="0" lang="zh-CN" altLang="en-US" sz="1600" b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rPr>
              <a:t> </a:t>
            </a:r>
            <a:r>
              <a:rPr kumimoji="0" lang="en-US" altLang="zh-CN" sz="1600" b="1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rPr>
              <a:t>Promotion</a:t>
            </a:r>
            <a:endParaRPr kumimoji="0" lang="zh-CN" altLang="en-US" sz="1600" b="1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Tamil MN" pitchFamily="2" charset="0"/>
              <a:ea typeface="BM KIRANGHAERANG OTF" panose="020B0600000101010101" pitchFamily="34" charset="-127"/>
              <a:cs typeface="Tamil MN" pitchFamily="2" charset="0"/>
              <a:sym typeface="Helvetica Light"/>
            </a:endParaRPr>
          </a:p>
        </p:txBody>
      </p:sp>
      <p:grpSp>
        <p:nvGrpSpPr>
          <p:cNvPr id="114" name="组合 723">
            <a:extLst>
              <a:ext uri="{FF2B5EF4-FFF2-40B4-BE49-F238E27FC236}">
                <a16:creationId xmlns:a16="http://schemas.microsoft.com/office/drawing/2014/main" id="{D2C157C7-9715-55E2-0FC9-A11442757394}"/>
              </a:ext>
            </a:extLst>
          </p:cNvPr>
          <p:cNvGrpSpPr/>
          <p:nvPr/>
        </p:nvGrpSpPr>
        <p:grpSpPr>
          <a:xfrm>
            <a:off x="21395307" y="5485253"/>
            <a:ext cx="2591766" cy="718145"/>
            <a:chOff x="2233246" y="5288556"/>
            <a:chExt cx="2409092" cy="112279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5" name="圆角矩形 724">
              <a:extLst>
                <a:ext uri="{FF2B5EF4-FFF2-40B4-BE49-F238E27FC236}">
                  <a16:creationId xmlns:a16="http://schemas.microsoft.com/office/drawing/2014/main" id="{42E95A8E-4704-472C-39A3-19F268F3DD6C}"/>
                </a:ext>
              </a:extLst>
            </p:cNvPr>
            <p:cNvSpPr/>
            <p:nvPr/>
          </p:nvSpPr>
          <p:spPr>
            <a:xfrm>
              <a:off x="2233246" y="5310554"/>
              <a:ext cx="2409092" cy="1090246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6" name="文本框 725">
              <a:extLst>
                <a:ext uri="{FF2B5EF4-FFF2-40B4-BE49-F238E27FC236}">
                  <a16:creationId xmlns:a16="http://schemas.microsoft.com/office/drawing/2014/main" id="{E7B88B3D-B016-9C98-2DB0-48C6C0153E23}"/>
                </a:ext>
              </a:extLst>
            </p:cNvPr>
            <p:cNvSpPr txBox="1"/>
            <p:nvPr/>
          </p:nvSpPr>
          <p:spPr>
            <a:xfrm>
              <a:off x="2383060" y="5288556"/>
              <a:ext cx="2076606" cy="1122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Step</a:t>
              </a:r>
              <a:r>
                <a:rPr lang="zh-CN" altLang="en-US" sz="1600" dirty="0">
                  <a:latin typeface="Comic Sans MS" panose="030F0902030302020204" pitchFamily="66" charset="0"/>
                  <a:cs typeface="Tamil MN" pitchFamily="2" charset="0"/>
                </a:rPr>
                <a:t> </a:t>
              </a:r>
              <a:r>
                <a:rPr lang="en-US" altLang="zh-CN" sz="1600" dirty="0">
                  <a:latin typeface="Comic Sans MS" panose="030F0902030302020204" pitchFamily="66" charset="0"/>
                  <a:ea typeface="Nanum Pen Script" panose="03040600000000000000" pitchFamily="66" charset="-127"/>
                  <a:cs typeface="Tamil MN" pitchFamily="2" charset="0"/>
                </a:rPr>
                <a:t>J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amil MN" pitchFamily="2" charset="0"/>
                  <a:ea typeface="Nanum Pen Script" panose="03040600000000000000" pitchFamily="66" charset="-127"/>
                  <a:cs typeface="Tamil MN" pitchFamily="2" charset="0"/>
                  <a:sym typeface="Helvetica Light"/>
                </a:rPr>
                <a:t>Notification</a:t>
              </a:r>
              <a:endPara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endParaRPr>
            </a:p>
          </p:txBody>
        </p:sp>
      </p:grpSp>
      <p:cxnSp>
        <p:nvCxnSpPr>
          <p:cNvPr id="117" name="肘形连接符 726">
            <a:extLst>
              <a:ext uri="{FF2B5EF4-FFF2-40B4-BE49-F238E27FC236}">
                <a16:creationId xmlns:a16="http://schemas.microsoft.com/office/drawing/2014/main" id="{45A35C9C-72B0-4C20-A7C0-35D6FB7A61AB}"/>
              </a:ext>
            </a:extLst>
          </p:cNvPr>
          <p:cNvCxnSpPr>
            <a:cxnSpLocks/>
            <a:stCxn id="85" idx="2"/>
            <a:endCxn id="75" idx="0"/>
          </p:cNvCxnSpPr>
          <p:nvPr/>
        </p:nvCxnSpPr>
        <p:spPr>
          <a:xfrm rot="5400000">
            <a:off x="7449126" y="6607470"/>
            <a:ext cx="812517" cy="25761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rgbClr val="C00000"/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文本框 730">
            <a:extLst>
              <a:ext uri="{FF2B5EF4-FFF2-40B4-BE49-F238E27FC236}">
                <a16:creationId xmlns:a16="http://schemas.microsoft.com/office/drawing/2014/main" id="{FA12B518-7665-99CE-98C3-09D749D07415}"/>
              </a:ext>
            </a:extLst>
          </p:cNvPr>
          <p:cNvSpPr txBox="1"/>
          <p:nvPr/>
        </p:nvSpPr>
        <p:spPr>
          <a:xfrm>
            <a:off x="7215929" y="6368002"/>
            <a:ext cx="20171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cs typeface="Tamil MN" pitchFamily="2" charset="0"/>
                <a:sym typeface="Helvetica Light"/>
              </a:rPr>
              <a:t>If: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cs typeface="Tamil MN" pitchFamily="2" charset="0"/>
                <a:sym typeface="Helvetica Light"/>
              </a:rPr>
              <a:t> </a:t>
            </a:r>
            <a:r>
              <a:rPr lang="en-US" altLang="zh-CN" sz="2400" dirty="0">
                <a:latin typeface="Tamil MN" pitchFamily="2" charset="0"/>
                <a:cs typeface="Tamil MN" pitchFamily="2" charset="0"/>
              </a:rPr>
              <a:t>C.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Tamil MN" pitchFamily="2" charset="0"/>
                <a:cs typeface="Tamil MN" pitchFamily="2" charset="0"/>
                <a:sym typeface="Helvetica Light"/>
              </a:rPr>
              <a:t>failed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Tamil MN" pitchFamily="2" charset="0"/>
              <a:cs typeface="Tamil MN" pitchFamily="2" charset="0"/>
              <a:sym typeface="Helvetica Light"/>
            </a:endParaRPr>
          </a:p>
        </p:txBody>
      </p:sp>
      <p:cxnSp>
        <p:nvCxnSpPr>
          <p:cNvPr id="119" name="肘形连接符 732">
            <a:extLst>
              <a:ext uri="{FF2B5EF4-FFF2-40B4-BE49-F238E27FC236}">
                <a16:creationId xmlns:a16="http://schemas.microsoft.com/office/drawing/2014/main" id="{D3DEE075-B5EA-827F-C76E-31C79CCCEE06}"/>
              </a:ext>
            </a:extLst>
          </p:cNvPr>
          <p:cNvCxnSpPr>
            <a:cxnSpLocks/>
            <a:stCxn id="98" idx="3"/>
            <a:endCxn id="115" idx="1"/>
          </p:cNvCxnSpPr>
          <p:nvPr/>
        </p:nvCxnSpPr>
        <p:spPr>
          <a:xfrm flipV="1">
            <a:off x="20568701" y="5847989"/>
            <a:ext cx="826606" cy="4674"/>
          </a:xfrm>
          <a:prstGeom prst="bentConnector3">
            <a:avLst>
              <a:gd name="adj1" fmla="val 50000"/>
            </a:avLst>
          </a:prstGeom>
          <a:noFill/>
          <a:ln w="44450" cap="flat">
            <a:solidFill>
              <a:schemeClr val="tx1">
                <a:lumMod val="75000"/>
                <a:lumOff val="25000"/>
              </a:schemeClr>
            </a:solidFill>
            <a:prstDash val="dash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0" name="文本框 735">
            <a:extLst>
              <a:ext uri="{FF2B5EF4-FFF2-40B4-BE49-F238E27FC236}">
                <a16:creationId xmlns:a16="http://schemas.microsoft.com/office/drawing/2014/main" id="{71E0B22F-8FFB-431C-068F-FB19AEE77198}"/>
              </a:ext>
            </a:extLst>
          </p:cNvPr>
          <p:cNvSpPr txBox="1"/>
          <p:nvPr/>
        </p:nvSpPr>
        <p:spPr>
          <a:xfrm>
            <a:off x="21646580" y="4997517"/>
            <a:ext cx="20171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cs typeface="Tamil MN" pitchFamily="2" charset="0"/>
                <a:sym typeface="Helvetica Light"/>
              </a:rPr>
              <a:t>If: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cs typeface="Tamil MN" pitchFamily="2" charset="0"/>
                <a:sym typeface="Helvetica Light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Tamil MN" pitchFamily="2" charset="0"/>
                <a:cs typeface="Tamil MN" pitchFamily="2" charset="0"/>
                <a:sym typeface="Helvetica Light"/>
              </a:rPr>
              <a:t>Always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Tamil MN" pitchFamily="2" charset="0"/>
              <a:cs typeface="Tamil MN" pitchFamily="2" charset="0"/>
              <a:sym typeface="Helvetica Light"/>
            </a:endParaRPr>
          </a:p>
        </p:txBody>
      </p:sp>
      <p:sp>
        <p:nvSpPr>
          <p:cNvPr id="121" name="文本框 773">
            <a:extLst>
              <a:ext uri="{FF2B5EF4-FFF2-40B4-BE49-F238E27FC236}">
                <a16:creationId xmlns:a16="http://schemas.microsoft.com/office/drawing/2014/main" id="{178ED34F-3D70-EF6E-D8C1-33F857E83F3F}"/>
              </a:ext>
            </a:extLst>
          </p:cNvPr>
          <p:cNvSpPr txBox="1"/>
          <p:nvPr/>
        </p:nvSpPr>
        <p:spPr>
          <a:xfrm>
            <a:off x="13176545" y="3741578"/>
            <a:ext cx="201714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  <a:sym typeface="Helvetica Light"/>
              </a:rPr>
              <a:t>Declined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Or</a:t>
            </a:r>
            <a:endParaRPr kumimoji="0" lang="en-US" altLang="zh-CN" sz="2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amil MN" pitchFamily="2" charset="0"/>
              <a:ea typeface="BM KIRANGHAERANG OTF" panose="020B0600000101010101" pitchFamily="34" charset="-127"/>
              <a:cs typeface="Tamil MN" pitchFamily="2" charset="0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amil MN" pitchFamily="2" charset="0"/>
                <a:ea typeface="BM KIRANGHAERANG OTF" panose="020B0600000101010101" pitchFamily="34" charset="-127"/>
                <a:cs typeface="Tamil MN" pitchFamily="2" charset="0"/>
              </a:rPr>
              <a:t>Timeout</a:t>
            </a:r>
            <a:endParaRPr kumimoji="0" lang="zh-CN" altLang="en-US" sz="2000" b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amil MN" pitchFamily="2" charset="0"/>
              <a:ea typeface="BM KIRANGHAERANG OTF" panose="020B0600000101010101" pitchFamily="34" charset="-127"/>
              <a:cs typeface="Tamil MN" pitchFamily="2" charset="0"/>
              <a:sym typeface="Helvetica Light"/>
            </a:endParaRPr>
          </a:p>
        </p:txBody>
      </p:sp>
      <p:pic>
        <p:nvPicPr>
          <p:cNvPr id="122" name="图片 992">
            <a:extLst>
              <a:ext uri="{FF2B5EF4-FFF2-40B4-BE49-F238E27FC236}">
                <a16:creationId xmlns:a16="http://schemas.microsoft.com/office/drawing/2014/main" id="{D3594C9C-20C7-FFDE-C92E-511A1FF8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50" y="6391732"/>
            <a:ext cx="371932" cy="371932"/>
          </a:xfrm>
          <a:prstGeom prst="rect">
            <a:avLst/>
          </a:prstGeom>
        </p:spPr>
      </p:pic>
      <p:pic>
        <p:nvPicPr>
          <p:cNvPr id="123" name="图片 993">
            <a:extLst>
              <a:ext uri="{FF2B5EF4-FFF2-40B4-BE49-F238E27FC236}">
                <a16:creationId xmlns:a16="http://schemas.microsoft.com/office/drawing/2014/main" id="{71F93E24-E318-5A3C-9CE8-34A46441B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671" y="4063401"/>
            <a:ext cx="371932" cy="371932"/>
          </a:xfrm>
          <a:prstGeom prst="rect">
            <a:avLst/>
          </a:prstGeom>
        </p:spPr>
      </p:pic>
      <p:pic>
        <p:nvPicPr>
          <p:cNvPr id="124" name="图片 995">
            <a:extLst>
              <a:ext uri="{FF2B5EF4-FFF2-40B4-BE49-F238E27FC236}">
                <a16:creationId xmlns:a16="http://schemas.microsoft.com/office/drawing/2014/main" id="{DBC33EE8-D569-6638-963B-34BDF7CEB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67" y="5372093"/>
            <a:ext cx="418612" cy="418612"/>
          </a:xfrm>
          <a:prstGeom prst="rect">
            <a:avLst/>
          </a:prstGeom>
        </p:spPr>
      </p:pic>
      <p:pic>
        <p:nvPicPr>
          <p:cNvPr id="125" name="图片 996">
            <a:extLst>
              <a:ext uri="{FF2B5EF4-FFF2-40B4-BE49-F238E27FC236}">
                <a16:creationId xmlns:a16="http://schemas.microsoft.com/office/drawing/2014/main" id="{D96F920F-FF5F-E168-2A61-B3E57DD0B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136" y="5398891"/>
            <a:ext cx="418612" cy="418612"/>
          </a:xfrm>
          <a:prstGeom prst="rect">
            <a:avLst/>
          </a:prstGeom>
        </p:spPr>
      </p:pic>
      <p:pic>
        <p:nvPicPr>
          <p:cNvPr id="126" name="图片 997">
            <a:extLst>
              <a:ext uri="{FF2B5EF4-FFF2-40B4-BE49-F238E27FC236}">
                <a16:creationId xmlns:a16="http://schemas.microsoft.com/office/drawing/2014/main" id="{70D3BD0E-B571-9917-399D-09B534C5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359" y="5423656"/>
            <a:ext cx="418612" cy="418612"/>
          </a:xfrm>
          <a:prstGeom prst="rect">
            <a:avLst/>
          </a:prstGeom>
        </p:spPr>
      </p:pic>
      <p:pic>
        <p:nvPicPr>
          <p:cNvPr id="127" name="图片 998">
            <a:extLst>
              <a:ext uri="{FF2B5EF4-FFF2-40B4-BE49-F238E27FC236}">
                <a16:creationId xmlns:a16="http://schemas.microsoft.com/office/drawing/2014/main" id="{6E5B2D89-515B-97E3-3F73-85CF4BF86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277" y="5405453"/>
            <a:ext cx="418612" cy="418612"/>
          </a:xfrm>
          <a:prstGeom prst="rect">
            <a:avLst/>
          </a:prstGeom>
        </p:spPr>
      </p:pic>
      <p:pic>
        <p:nvPicPr>
          <p:cNvPr id="128" name="图片 999">
            <a:extLst>
              <a:ext uri="{FF2B5EF4-FFF2-40B4-BE49-F238E27FC236}">
                <a16:creationId xmlns:a16="http://schemas.microsoft.com/office/drawing/2014/main" id="{B8A2C301-0DD0-7AE4-6E60-838562CE8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433" y="5427251"/>
            <a:ext cx="418612" cy="418612"/>
          </a:xfrm>
          <a:prstGeom prst="rect">
            <a:avLst/>
          </a:prstGeom>
        </p:spPr>
      </p:pic>
      <p:pic>
        <p:nvPicPr>
          <p:cNvPr id="129" name="图片 1010">
            <a:extLst>
              <a:ext uri="{FF2B5EF4-FFF2-40B4-BE49-F238E27FC236}">
                <a16:creationId xmlns:a16="http://schemas.microsoft.com/office/drawing/2014/main" id="{9596FCF8-A70A-D95D-2DDB-DB4C9CD9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823" y="5351740"/>
            <a:ext cx="418612" cy="418612"/>
          </a:xfrm>
          <a:prstGeom prst="rect">
            <a:avLst/>
          </a:prstGeom>
        </p:spPr>
      </p:pic>
      <p:sp>
        <p:nvSpPr>
          <p:cNvPr id="133" name="圆角矩形 815">
            <a:extLst>
              <a:ext uri="{FF2B5EF4-FFF2-40B4-BE49-F238E27FC236}">
                <a16:creationId xmlns:a16="http://schemas.microsoft.com/office/drawing/2014/main" id="{C47C9802-14B0-2146-70F7-498682D6906E}"/>
              </a:ext>
            </a:extLst>
          </p:cNvPr>
          <p:cNvSpPr/>
          <p:nvPr/>
        </p:nvSpPr>
        <p:spPr>
          <a:xfrm>
            <a:off x="13299964" y="6492012"/>
            <a:ext cx="3159106" cy="8174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4" name="文本框 698">
            <a:extLst>
              <a:ext uri="{FF2B5EF4-FFF2-40B4-BE49-F238E27FC236}">
                <a16:creationId xmlns:a16="http://schemas.microsoft.com/office/drawing/2014/main" id="{CF37B387-6623-1462-55C6-18F065EE9993}"/>
              </a:ext>
            </a:extLst>
          </p:cNvPr>
          <p:cNvSpPr txBox="1"/>
          <p:nvPr/>
        </p:nvSpPr>
        <p:spPr>
          <a:xfrm>
            <a:off x="13323899" y="6669971"/>
            <a:ext cx="31347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Nanum Pen Script" panose="03040600000000000000" pitchFamily="66" charset="-127"/>
                <a:cs typeface="Tamil MN" pitchFamily="2" charset="0"/>
                <a:sym typeface="Helvetica Light"/>
              </a:rPr>
              <a:t>Manual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Nanum Pen Script" panose="03040600000000000000" pitchFamily="66" charset="-127"/>
                <a:cs typeface="Tamil MN" pitchFamily="2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Nanum Pen Script" panose="03040600000000000000" pitchFamily="66" charset="-127"/>
                <a:cs typeface="Tamil MN" pitchFamily="2" charset="0"/>
                <a:sym typeface="Helvetica Light"/>
              </a:rPr>
              <a:t>Approval</a:t>
            </a:r>
            <a:endParaRPr kumimoji="0" lang="zh-CN" altLang="en-US" sz="24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amil MN" pitchFamily="2" charset="0"/>
              <a:ea typeface="BM KIRANGHAERANG OTF" panose="020B0600000101010101" pitchFamily="34" charset="-127"/>
              <a:cs typeface="Tamil MN" pitchFamily="2" charset="0"/>
              <a:sym typeface="Helvetica Light"/>
            </a:endParaRPr>
          </a:p>
        </p:txBody>
      </p:sp>
      <p:sp>
        <p:nvSpPr>
          <p:cNvPr id="135" name="圆角矩形 815">
            <a:extLst>
              <a:ext uri="{FF2B5EF4-FFF2-40B4-BE49-F238E27FC236}">
                <a16:creationId xmlns:a16="http://schemas.microsoft.com/office/drawing/2014/main" id="{4EA677AC-7A6B-3638-483B-F59A312A0176}"/>
              </a:ext>
            </a:extLst>
          </p:cNvPr>
          <p:cNvSpPr/>
          <p:nvPr/>
        </p:nvSpPr>
        <p:spPr>
          <a:xfrm>
            <a:off x="13323899" y="7558266"/>
            <a:ext cx="3159106" cy="8174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6" name="文本框 698">
            <a:extLst>
              <a:ext uri="{FF2B5EF4-FFF2-40B4-BE49-F238E27FC236}">
                <a16:creationId xmlns:a16="http://schemas.microsoft.com/office/drawing/2014/main" id="{A0CC8015-10A2-E62F-1975-4660512FF863}"/>
              </a:ext>
            </a:extLst>
          </p:cNvPr>
          <p:cNvSpPr txBox="1"/>
          <p:nvPr/>
        </p:nvSpPr>
        <p:spPr>
          <a:xfrm>
            <a:off x="13347834" y="7736225"/>
            <a:ext cx="31347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Nanum Pen Script" panose="03040600000000000000" pitchFamily="66" charset="-127"/>
                <a:cs typeface="Tamil MN" pitchFamily="2" charset="0"/>
                <a:sym typeface="Helvetica Light"/>
              </a:rPr>
              <a:t>Quality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Nanum Pen Script" panose="03040600000000000000" pitchFamily="66" charset="-127"/>
                <a:cs typeface="Tamil MN" pitchFamily="2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mil MN" pitchFamily="2" charset="0"/>
                <a:ea typeface="Nanum Pen Script" panose="03040600000000000000" pitchFamily="66" charset="-127"/>
                <a:cs typeface="Tamil MN" pitchFamily="2" charset="0"/>
                <a:sym typeface="Helvetica Light"/>
              </a:rPr>
              <a:t>Gate</a:t>
            </a:r>
            <a:endParaRPr kumimoji="0" lang="zh-CN" altLang="en-US" sz="24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amil MN" pitchFamily="2" charset="0"/>
              <a:ea typeface="BM KIRANGHAERANG OTF" panose="020B0600000101010101" pitchFamily="34" charset="-127"/>
              <a:cs typeface="Tamil MN" pitchFamily="2" charset="0"/>
              <a:sym typeface="Helvetica Light"/>
            </a:endParaRPr>
          </a:p>
        </p:txBody>
      </p:sp>
      <p:sp>
        <p:nvSpPr>
          <p:cNvPr id="137" name="Left Brace 136">
            <a:extLst>
              <a:ext uri="{FF2B5EF4-FFF2-40B4-BE49-F238E27FC236}">
                <a16:creationId xmlns:a16="http://schemas.microsoft.com/office/drawing/2014/main" id="{166975D9-D0D6-7A9E-69A8-A40E48FDC9CF}"/>
              </a:ext>
            </a:extLst>
          </p:cNvPr>
          <p:cNvSpPr/>
          <p:nvPr/>
        </p:nvSpPr>
        <p:spPr>
          <a:xfrm>
            <a:off x="12849726" y="6603964"/>
            <a:ext cx="312163" cy="1771736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713949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16488</TotalTime>
  <Words>785</Words>
  <Application>Microsoft Macintosh PowerPoint</Application>
  <PresentationFormat>Custom</PresentationFormat>
  <Paragraphs>255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6" baseType="lpstr">
      <vt:lpstr>-apple-system</vt:lpstr>
      <vt:lpstr>Alibaba PuHuiTi 2 65 Medium</vt:lpstr>
      <vt:lpstr>Alibaba PuHuiTi H</vt:lpstr>
      <vt:lpstr>Alibaba PuHuiTi M</vt:lpstr>
      <vt:lpstr>Alibaba-PuHuiTi-M</vt:lpstr>
      <vt:lpstr>Alibaba-PuHuiTi-R</vt:lpstr>
      <vt:lpstr>system-ui</vt:lpstr>
      <vt:lpstr>Univers LT Std 47 Light Condens</vt:lpstr>
      <vt:lpstr>Univers LT Std 57 Condensed</vt:lpstr>
      <vt:lpstr>Alibaba Sans</vt:lpstr>
      <vt:lpstr>Arial</vt:lpstr>
      <vt:lpstr>Calibri</vt:lpstr>
      <vt:lpstr>Comic Sans MS</vt:lpstr>
      <vt:lpstr>Helvetica</vt:lpstr>
      <vt:lpstr>Helvetica Light</vt:lpstr>
      <vt:lpstr>Helvetica Neue</vt:lpstr>
      <vt:lpstr>Helvetica Neue Medium</vt:lpstr>
      <vt:lpstr>Lato</vt:lpstr>
      <vt:lpstr>Roboto</vt:lpstr>
      <vt:lpstr>Tamil MN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820</cp:revision>
  <dcterms:modified xsi:type="dcterms:W3CDTF">2023-02-09T08:43:11Z</dcterms:modified>
</cp:coreProperties>
</file>